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aleway"/>
      <p:regular r:id="rId33"/>
      <p:bold r:id="rId34"/>
      <p:italic r:id="rId35"/>
      <p:boldItalic r:id="rId36"/>
    </p:embeddedFont>
    <p:embeddedFont>
      <p:font typeface="Amatic SC"/>
      <p:regular r:id="rId37"/>
      <p:bold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6.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italic.fntdata"/><Relationship Id="rId12" Type="http://schemas.openxmlformats.org/officeDocument/2006/relationships/slide" Target="slides/slide8.xml"/><Relationship Id="rId34" Type="http://schemas.openxmlformats.org/officeDocument/2006/relationships/font" Target="fonts/Raleway-bold.fntdata"/><Relationship Id="rId15" Type="http://schemas.openxmlformats.org/officeDocument/2006/relationships/slide" Target="slides/slide11.xml"/><Relationship Id="rId37" Type="http://schemas.openxmlformats.org/officeDocument/2006/relationships/font" Target="fonts/AmaticSC-regular.fntdata"/><Relationship Id="rId14" Type="http://schemas.openxmlformats.org/officeDocument/2006/relationships/slide" Target="slides/slide10.xml"/><Relationship Id="rId36" Type="http://schemas.openxmlformats.org/officeDocument/2006/relationships/font" Target="fonts/Raleway-boldItalic.fntdata"/><Relationship Id="rId17" Type="http://schemas.openxmlformats.org/officeDocument/2006/relationships/slide" Target="slides/slide13.xml"/><Relationship Id="rId39" Type="http://schemas.openxmlformats.org/officeDocument/2006/relationships/font" Target="fonts/Lato-regular.fntdata"/><Relationship Id="rId16" Type="http://schemas.openxmlformats.org/officeDocument/2006/relationships/slide" Target="slides/slide12.xml"/><Relationship Id="rId38" Type="http://schemas.openxmlformats.org/officeDocument/2006/relationships/font" Target="fonts/AmaticSC-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14a2becf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14a2becf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Idea 2: Collaborative Quests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Matches users who have different native languages but are learning the same language (similar learning level)</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Goal oriented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different modules for different learning goals: conversational and vocabulary learning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crowdsource quests and challenges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 very context dependent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Does not focus on culture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Need different storylines &amp; quality of experience subjective to the quality of the storyline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1. Learners specify the languages they want to learn.</a:t>
            </a:r>
            <a:br>
              <a:rPr lang="en">
                <a:solidFill>
                  <a:schemeClr val="dk1"/>
                </a:solidFill>
              </a:rPr>
            </a:br>
            <a:r>
              <a:rPr lang="en">
                <a:solidFill>
                  <a:schemeClr val="dk1"/>
                </a:solidFill>
              </a:rPr>
              <a:t>2. Learners can take challenges, share challenges, and look at the gallery, or go to their learning journal. </a:t>
            </a:r>
            <a:br>
              <a:rPr lang="en">
                <a:solidFill>
                  <a:schemeClr val="dk1"/>
                </a:solidFill>
              </a:rPr>
            </a:br>
            <a:r>
              <a:rPr lang="en">
                <a:solidFill>
                  <a:schemeClr val="dk1"/>
                </a:solidFill>
              </a:rPr>
              <a:t>3. Learners take a challenge (peer-rated difficulty)</a:t>
            </a:r>
            <a:br>
              <a:rPr lang="en">
                <a:solidFill>
                  <a:schemeClr val="dk1"/>
                </a:solidFill>
              </a:rPr>
            </a:br>
            <a:r>
              <a:rPr lang="en">
                <a:solidFill>
                  <a:schemeClr val="dk1"/>
                </a:solidFill>
              </a:rPr>
              <a:t>4. After attempting challenges, show peer rated results.</a:t>
            </a:r>
            <a:br>
              <a:rPr lang="en">
                <a:solidFill>
                  <a:schemeClr val="dk1"/>
                </a:solidFill>
              </a:rPr>
            </a:br>
            <a:r>
              <a:rPr lang="en">
                <a:solidFill>
                  <a:schemeClr val="dk1"/>
                </a:solidFill>
              </a:rPr>
              <a:t>5. Learners trying to upload a challenge</a:t>
            </a:r>
            <a:br>
              <a:rPr lang="en">
                <a:solidFill>
                  <a:schemeClr val="dk1"/>
                </a:solidFill>
              </a:rPr>
            </a:br>
            <a:r>
              <a:rPr lang="en">
                <a:solidFill>
                  <a:schemeClr val="dk1"/>
                </a:solidFill>
              </a:rPr>
              <a:t>6. Take a picture of a room or landscape, and name the items in the language you want to learn (can be a mix of the language or audio). Or a story you want to tell, a scenario you want to simulate. Ask questions (can use a mix of two languages to get meaning across; the other learner can modify the original questions for better translation) </a:t>
            </a:r>
            <a:br>
              <a:rPr lang="en">
                <a:solidFill>
                  <a:schemeClr val="dk1"/>
                </a:solidFill>
              </a:rPr>
            </a:br>
            <a:r>
              <a:rPr lang="en">
                <a:solidFill>
                  <a:schemeClr val="dk1"/>
                </a:solidFill>
              </a:rPr>
              <a:t>7. The image got uploaded to a database as a challenge for another language learner (matched; opposite language) and the learners help correct and give feedback on the tagging, story or scenarios description. Whenever given feedback, learners get points that can then be spent on asking questions. </a:t>
            </a:r>
            <a:br>
              <a:rPr lang="en">
                <a:solidFill>
                  <a:schemeClr val="dk1"/>
                </a:solidFill>
              </a:rPr>
            </a:br>
            <a:r>
              <a:rPr lang="en">
                <a:solidFill>
                  <a:schemeClr val="dk1"/>
                </a:solidFill>
              </a:rPr>
              <a:t>8. After the collaboration is completed and peer-reviewed (accuracy confirmed by multiple pairs), the image is available to the community of learners </a:t>
            </a:r>
            <a:br>
              <a:rPr lang="en">
                <a:solidFill>
                  <a:schemeClr val="dk1"/>
                </a:solidFill>
              </a:rPr>
            </a:br>
            <a:r>
              <a:rPr lang="en">
                <a:solidFill>
                  <a:schemeClr val="dk1"/>
                </a:solidFill>
              </a:rPr>
              <a:t>9. Learners going to the gallery to see what people have done </a:t>
            </a:r>
            <a:br>
              <a:rPr lang="en">
                <a:solidFill>
                  <a:schemeClr val="dk1"/>
                </a:solidFill>
              </a:rPr>
            </a:br>
            <a:r>
              <a:rPr lang="en">
                <a:solidFill>
                  <a:schemeClr val="dk1"/>
                </a:solidFill>
              </a:rPr>
              <a:t>10. Learners going to their own learning journal and write reflections </a:t>
            </a:r>
            <a:br>
              <a:rPr lang="en">
                <a:solidFill>
                  <a:schemeClr val="dk1"/>
                </a:solidFill>
              </a:rPr>
            </a:br>
            <a:br>
              <a:rPr lang="en">
                <a:solidFill>
                  <a:schemeClr val="dk1"/>
                </a:solidFill>
              </a:rPr>
            </a:br>
            <a:r>
              <a:rPr lang="en">
                <a:solidFill>
                  <a:schemeClr val="dk1"/>
                </a:solidFill>
              </a:rPr>
              <a:t>Example challenge:</a:t>
            </a:r>
            <a:br>
              <a:rPr lang="en">
                <a:solidFill>
                  <a:schemeClr val="dk1"/>
                </a:solidFill>
              </a:rPr>
            </a:br>
            <a:r>
              <a:rPr lang="en">
                <a:solidFill>
                  <a:schemeClr val="dk1"/>
                </a:solidFill>
              </a:rPr>
              <a:t>1. Order burger in a restaurant and ask for a beef burger. The staff said they are all beef. Question: does burger implies beef?</a:t>
            </a:r>
            <a:br>
              <a:rPr lang="en">
                <a:solidFill>
                  <a:schemeClr val="dk1"/>
                </a:solidFill>
              </a:rPr>
            </a:br>
            <a:r>
              <a:rPr lang="en">
                <a:solidFill>
                  <a:schemeClr val="dk1"/>
                </a:solidFill>
              </a:rPr>
              <a:t>2. Want to translate a Chinese quote into English.</a:t>
            </a:r>
            <a:br>
              <a:rPr lang="en">
                <a:solidFill>
                  <a:schemeClr val="dk1"/>
                </a:solidFill>
              </a:rPr>
            </a:br>
            <a:r>
              <a:rPr lang="en">
                <a:solidFill>
                  <a:schemeClr val="dk1"/>
                </a:solidFill>
              </a:rPr>
              <a:t>3. A learner take a picture of a plate of food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140f0c4b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140f0c4b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14a2becf6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14a2becf6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14a2becf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14a2becf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14a2becf6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14a2becf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14a2becf6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14a2becf6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14a2becf6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14a2becf6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14a2becf6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14a2becf6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14a2becf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14a2becf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14a2becf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14a2becf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140f0c4b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140f0c4b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help language learners embrace mistakes as positive and good for growth through </a:t>
            </a:r>
            <a:r>
              <a:rPr lang="en">
                <a:solidFill>
                  <a:schemeClr val="dk1"/>
                </a:solidFill>
              </a:rPr>
              <a:t>an immersive virtual cultural language experience.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Expose language learners to Realistic Practice Environments through an immersive virtual cultural language experience.</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14a2becf6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14a2becf6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14a2becf6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14a2becf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14a2becf6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14a2becf6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14a2becf6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14a2becf6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14a2becf6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14a2becf6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14a2bec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14a2bec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Insights: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Confusion around game mechanism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Preferring chatting with AI than real human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“If it’s an AI, I would feel a little more comfortable making mistakes”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“If it’s a real person, I would be a lot more conscious that I am wasting their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P2: [translated from Chinese] “If the AI is smart enough, I’d prefer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Like the real-life immersive experience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“Learning experience definitely felt safe”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P2: [translated from Chinese] “I like that it gives me a scenario and encourages me to speak English; regardless being correct or not, I speak more in these scenarios”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Different learning needs (may be related to proficiency level and preference)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Opportunity to hear and imitate - learning through observation instead of direct engagement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P2: Immediate feedback to see mistakes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“I think it’d be great if I can see real-time feedback on the transcript where I made mistakes or if it offers me some suggestions so that I can express myself better and incorporate the feedback. But, of course, this is my ideal situation.”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14a2becf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14a2becf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Insights: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Confusion around game mechanism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Preferring chatting with AI than real human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“If it’s an AI, I would feel a little more comfortable making mistakes”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“If it’s a real person, I would be a lot more conscious that I am wasting their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P2: [translated from Chinese] “If the AI is smart enough, I’d prefer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Like the real-life immersive experience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“Learning experience definitely felt safe”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P2: [translated from Chinese] “I like that it gives me a scenario and encourages me to speak English; regardless being correct or not, I speak more in these scenarios”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Different learning needs (may be related to proficiency level and preference)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Opportunity to hear and imitate - learning through observation instead of direct engagement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P2: Immediate feedback to see mistakes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“I think it’d be great if I can see real-time feedback on the transcript where I made mistakes or if it offers me some suggestions so that I can express myself better and incorporate the feedback. But, of course, this is my ideal situation.”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14a2becf6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14a2becf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Insights: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Confusion around game mechanism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Preferring chatting with AI than real human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“If it’s an AI, I would feel a little more comfortable making mistakes”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“If it’s a real person, I would be a lot more conscious that I am wasting their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P2: [translated from Chinese] “If the AI is smart enough, I’d prefer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Like the real-life immersive experience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“Learning experience definitely felt safe”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P2: [translated from Chinese] “I like that it gives me a scenario and encourages me to speak English; regardless being correct or not, I speak more in these scenarios”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Different learning needs (may be related to proficiency level and preference)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P1: Opportunity to hear and imitate - learning through observation instead of direct engagement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P2: Immediate feedback to see mistakes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“I think it’d be great if I can see real-time feedback on the transcript where I made mistakes or if it offers me some suggestions so that I can express myself better and incorporate the feedback. But, of course, this is my ideal situation.”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14a2becf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14a2becf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140f0c4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140f0c4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140f0c4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140f0c4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6e8d4977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6e8d4977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140f0c4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140f0c4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6e8d4977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6e8d4977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140f0c4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140f0c4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Pros: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Real interactions in the target language with experts (native speakers)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 need to build out complicated intelligent tutor; interacting with other people instead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May be difficult to get a balance of users with matching native/target languages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90c900d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90c900d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3.jpg"/><Relationship Id="rId5"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10.jpg"/><Relationship Id="rId5" Type="http://schemas.openxmlformats.org/officeDocument/2006/relationships/image" Target="../media/image14.jpg"/><Relationship Id="rId6"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10.jpg"/><Relationship Id="rId5" Type="http://schemas.openxmlformats.org/officeDocument/2006/relationships/image" Target="../media/image14.jpg"/><Relationship Id="rId6" Type="http://schemas.openxmlformats.org/officeDocument/2006/relationships/image" Target="../media/image16.jpg"/><Relationship Id="rId7"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10.jpg"/><Relationship Id="rId5" Type="http://schemas.openxmlformats.org/officeDocument/2006/relationships/image" Target="../media/image14.jpg"/><Relationship Id="rId6"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jpg"/><Relationship Id="rId4" Type="http://schemas.openxmlformats.org/officeDocument/2006/relationships/image" Target="../media/image10.jpg"/><Relationship Id="rId5" Type="http://schemas.openxmlformats.org/officeDocument/2006/relationships/image" Target="../media/image14.jpg"/><Relationship Id="rId6" Type="http://schemas.openxmlformats.org/officeDocument/2006/relationships/image" Target="../media/image16.jpg"/><Relationship Id="rId7"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jpg"/><Relationship Id="rId7" Type="http://schemas.openxmlformats.org/officeDocument/2006/relationships/image" Target="../media/image5.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grpSp>
        <p:nvGrpSpPr>
          <p:cNvPr id="54" name="Google Shape;54;p13"/>
          <p:cNvGrpSpPr/>
          <p:nvPr/>
        </p:nvGrpSpPr>
        <p:grpSpPr>
          <a:xfrm>
            <a:off x="-150705" y="-197024"/>
            <a:ext cx="9625822" cy="5290656"/>
            <a:chOff x="1009788" y="102875"/>
            <a:chExt cx="7516650" cy="5193027"/>
          </a:xfrm>
        </p:grpSpPr>
        <p:pic>
          <p:nvPicPr>
            <p:cNvPr id="55" name="Google Shape;55;p13"/>
            <p:cNvPicPr preferRelativeResize="0"/>
            <p:nvPr/>
          </p:nvPicPr>
          <p:blipFill rotWithShape="1">
            <a:blip r:embed="rId3">
              <a:alphaModFix/>
            </a:blip>
            <a:srcRect b="21978" l="0" r="0" t="0"/>
            <a:stretch/>
          </p:blipFill>
          <p:spPr>
            <a:xfrm>
              <a:off x="1009788" y="1808350"/>
              <a:ext cx="7124425" cy="3335152"/>
            </a:xfrm>
            <a:prstGeom prst="rect">
              <a:avLst/>
            </a:prstGeom>
            <a:noFill/>
            <a:ln>
              <a:noFill/>
            </a:ln>
          </p:spPr>
        </p:pic>
        <p:pic>
          <p:nvPicPr>
            <p:cNvPr id="56" name="Google Shape;56;p13"/>
            <p:cNvPicPr preferRelativeResize="0"/>
            <p:nvPr/>
          </p:nvPicPr>
          <p:blipFill rotWithShape="1">
            <a:blip r:embed="rId3">
              <a:alphaModFix/>
            </a:blip>
            <a:srcRect b="21978" l="0" r="0" t="0"/>
            <a:stretch/>
          </p:blipFill>
          <p:spPr>
            <a:xfrm>
              <a:off x="1162188" y="1960750"/>
              <a:ext cx="7124425" cy="3335152"/>
            </a:xfrm>
            <a:prstGeom prst="rect">
              <a:avLst/>
            </a:prstGeom>
            <a:noFill/>
            <a:ln>
              <a:noFill/>
            </a:ln>
          </p:spPr>
        </p:pic>
        <p:pic>
          <p:nvPicPr>
            <p:cNvPr id="57" name="Google Shape;57;p13"/>
            <p:cNvPicPr preferRelativeResize="0"/>
            <p:nvPr/>
          </p:nvPicPr>
          <p:blipFill rotWithShape="1">
            <a:blip r:embed="rId3">
              <a:alphaModFix/>
            </a:blip>
            <a:srcRect b="95224" l="0" r="0" t="0"/>
            <a:stretch/>
          </p:blipFill>
          <p:spPr>
            <a:xfrm>
              <a:off x="1009788" y="1680425"/>
              <a:ext cx="7124425" cy="204128"/>
            </a:xfrm>
            <a:prstGeom prst="rect">
              <a:avLst/>
            </a:prstGeom>
            <a:noFill/>
            <a:ln>
              <a:noFill/>
            </a:ln>
          </p:spPr>
        </p:pic>
        <p:pic>
          <p:nvPicPr>
            <p:cNvPr id="58" name="Google Shape;58;p13"/>
            <p:cNvPicPr preferRelativeResize="0"/>
            <p:nvPr/>
          </p:nvPicPr>
          <p:blipFill rotWithShape="1">
            <a:blip r:embed="rId3">
              <a:alphaModFix/>
            </a:blip>
            <a:srcRect b="95224" l="0" r="0" t="0"/>
            <a:stretch/>
          </p:blipFill>
          <p:spPr>
            <a:xfrm>
              <a:off x="1009788" y="1540425"/>
              <a:ext cx="7124425" cy="204128"/>
            </a:xfrm>
            <a:prstGeom prst="rect">
              <a:avLst/>
            </a:prstGeom>
            <a:noFill/>
            <a:ln>
              <a:noFill/>
            </a:ln>
          </p:spPr>
        </p:pic>
        <p:pic>
          <p:nvPicPr>
            <p:cNvPr id="59" name="Google Shape;59;p13"/>
            <p:cNvPicPr preferRelativeResize="0"/>
            <p:nvPr/>
          </p:nvPicPr>
          <p:blipFill rotWithShape="1">
            <a:blip r:embed="rId3">
              <a:alphaModFix/>
            </a:blip>
            <a:srcRect b="95224" l="0" r="0" t="0"/>
            <a:stretch/>
          </p:blipFill>
          <p:spPr>
            <a:xfrm>
              <a:off x="1162188" y="1400100"/>
              <a:ext cx="7124425" cy="204127"/>
            </a:xfrm>
            <a:prstGeom prst="rect">
              <a:avLst/>
            </a:prstGeom>
            <a:noFill/>
            <a:ln>
              <a:noFill/>
            </a:ln>
          </p:spPr>
        </p:pic>
        <p:pic>
          <p:nvPicPr>
            <p:cNvPr id="60" name="Google Shape;60;p13"/>
            <p:cNvPicPr preferRelativeResize="0"/>
            <p:nvPr/>
          </p:nvPicPr>
          <p:blipFill rotWithShape="1">
            <a:blip r:embed="rId3">
              <a:alphaModFix/>
            </a:blip>
            <a:srcRect b="95224" l="0" r="0" t="0"/>
            <a:stretch/>
          </p:blipFill>
          <p:spPr>
            <a:xfrm>
              <a:off x="1162188" y="1260100"/>
              <a:ext cx="7124425" cy="204127"/>
            </a:xfrm>
            <a:prstGeom prst="rect">
              <a:avLst/>
            </a:prstGeom>
            <a:noFill/>
            <a:ln>
              <a:noFill/>
            </a:ln>
          </p:spPr>
        </p:pic>
        <p:pic>
          <p:nvPicPr>
            <p:cNvPr id="61" name="Google Shape;61;p13"/>
            <p:cNvPicPr preferRelativeResize="0"/>
            <p:nvPr/>
          </p:nvPicPr>
          <p:blipFill rotWithShape="1">
            <a:blip r:embed="rId3">
              <a:alphaModFix/>
            </a:blip>
            <a:srcRect b="95224" l="0" r="0" t="0"/>
            <a:stretch/>
          </p:blipFill>
          <p:spPr>
            <a:xfrm>
              <a:off x="1303763" y="943525"/>
              <a:ext cx="7124425" cy="204127"/>
            </a:xfrm>
            <a:prstGeom prst="rect">
              <a:avLst/>
            </a:prstGeom>
            <a:noFill/>
            <a:ln>
              <a:noFill/>
            </a:ln>
          </p:spPr>
        </p:pic>
        <p:pic>
          <p:nvPicPr>
            <p:cNvPr id="62" name="Google Shape;62;p13"/>
            <p:cNvPicPr preferRelativeResize="0"/>
            <p:nvPr/>
          </p:nvPicPr>
          <p:blipFill rotWithShape="1">
            <a:blip r:embed="rId3">
              <a:alphaModFix/>
            </a:blip>
            <a:srcRect b="95224" l="0" r="0" t="0"/>
            <a:stretch/>
          </p:blipFill>
          <p:spPr>
            <a:xfrm>
              <a:off x="1108038" y="839775"/>
              <a:ext cx="7124425" cy="204127"/>
            </a:xfrm>
            <a:prstGeom prst="rect">
              <a:avLst/>
            </a:prstGeom>
            <a:noFill/>
            <a:ln>
              <a:noFill/>
            </a:ln>
          </p:spPr>
        </p:pic>
        <p:pic>
          <p:nvPicPr>
            <p:cNvPr id="63" name="Google Shape;63;p13"/>
            <p:cNvPicPr preferRelativeResize="0"/>
            <p:nvPr/>
          </p:nvPicPr>
          <p:blipFill rotWithShape="1">
            <a:blip r:embed="rId3">
              <a:alphaModFix/>
            </a:blip>
            <a:srcRect b="95224" l="0" r="0" t="0"/>
            <a:stretch/>
          </p:blipFill>
          <p:spPr>
            <a:xfrm>
              <a:off x="1108038" y="699775"/>
              <a:ext cx="7124425" cy="204127"/>
            </a:xfrm>
            <a:prstGeom prst="rect">
              <a:avLst/>
            </a:prstGeom>
            <a:noFill/>
            <a:ln>
              <a:noFill/>
            </a:ln>
          </p:spPr>
        </p:pic>
        <p:pic>
          <p:nvPicPr>
            <p:cNvPr id="64" name="Google Shape;64;p13"/>
            <p:cNvPicPr preferRelativeResize="0"/>
            <p:nvPr/>
          </p:nvPicPr>
          <p:blipFill rotWithShape="1">
            <a:blip r:embed="rId3">
              <a:alphaModFix/>
            </a:blip>
            <a:srcRect b="95224" l="0" r="0" t="0"/>
            <a:stretch/>
          </p:blipFill>
          <p:spPr>
            <a:xfrm>
              <a:off x="1260438" y="559450"/>
              <a:ext cx="7124425" cy="204127"/>
            </a:xfrm>
            <a:prstGeom prst="rect">
              <a:avLst/>
            </a:prstGeom>
            <a:noFill/>
            <a:ln>
              <a:noFill/>
            </a:ln>
          </p:spPr>
        </p:pic>
        <p:pic>
          <p:nvPicPr>
            <p:cNvPr id="65" name="Google Shape;65;p13"/>
            <p:cNvPicPr preferRelativeResize="0"/>
            <p:nvPr/>
          </p:nvPicPr>
          <p:blipFill rotWithShape="1">
            <a:blip r:embed="rId3">
              <a:alphaModFix/>
            </a:blip>
            <a:srcRect b="95224" l="0" r="0" t="0"/>
            <a:stretch/>
          </p:blipFill>
          <p:spPr>
            <a:xfrm>
              <a:off x="1260438" y="419450"/>
              <a:ext cx="7124425" cy="204127"/>
            </a:xfrm>
            <a:prstGeom prst="rect">
              <a:avLst/>
            </a:prstGeom>
            <a:noFill/>
            <a:ln>
              <a:noFill/>
            </a:ln>
          </p:spPr>
        </p:pic>
        <p:pic>
          <p:nvPicPr>
            <p:cNvPr id="66" name="Google Shape;66;p13"/>
            <p:cNvPicPr preferRelativeResize="0"/>
            <p:nvPr/>
          </p:nvPicPr>
          <p:blipFill rotWithShape="1">
            <a:blip r:embed="rId3">
              <a:alphaModFix/>
            </a:blip>
            <a:srcRect b="95224" l="0" r="0" t="0"/>
            <a:stretch/>
          </p:blipFill>
          <p:spPr>
            <a:xfrm>
              <a:off x="1402013" y="242875"/>
              <a:ext cx="7124425" cy="204127"/>
            </a:xfrm>
            <a:prstGeom prst="rect">
              <a:avLst/>
            </a:prstGeom>
            <a:noFill/>
            <a:ln>
              <a:noFill/>
            </a:ln>
          </p:spPr>
        </p:pic>
        <p:pic>
          <p:nvPicPr>
            <p:cNvPr id="67" name="Google Shape;67;p13"/>
            <p:cNvPicPr preferRelativeResize="0"/>
            <p:nvPr/>
          </p:nvPicPr>
          <p:blipFill rotWithShape="1">
            <a:blip r:embed="rId3">
              <a:alphaModFix/>
            </a:blip>
            <a:srcRect b="95224" l="0" r="0" t="0"/>
            <a:stretch/>
          </p:blipFill>
          <p:spPr>
            <a:xfrm>
              <a:off x="1402013" y="102875"/>
              <a:ext cx="7124425" cy="204127"/>
            </a:xfrm>
            <a:prstGeom prst="rect">
              <a:avLst/>
            </a:prstGeom>
            <a:noFill/>
            <a:ln>
              <a:noFill/>
            </a:ln>
          </p:spPr>
        </p:pic>
        <p:pic>
          <p:nvPicPr>
            <p:cNvPr id="68" name="Google Shape;68;p13"/>
            <p:cNvPicPr preferRelativeResize="0"/>
            <p:nvPr/>
          </p:nvPicPr>
          <p:blipFill rotWithShape="1">
            <a:blip r:embed="rId3">
              <a:alphaModFix/>
            </a:blip>
            <a:srcRect b="95224" l="0" r="0" t="0"/>
            <a:stretch/>
          </p:blipFill>
          <p:spPr>
            <a:xfrm>
              <a:off x="1303763" y="1083525"/>
              <a:ext cx="7124425" cy="204127"/>
            </a:xfrm>
            <a:prstGeom prst="rect">
              <a:avLst/>
            </a:prstGeom>
            <a:noFill/>
            <a:ln>
              <a:noFill/>
            </a:ln>
          </p:spPr>
        </p:pic>
      </p:grpSp>
      <p:sp>
        <p:nvSpPr>
          <p:cNvPr id="69" name="Google Shape;69;p13"/>
          <p:cNvSpPr txBox="1"/>
          <p:nvPr>
            <p:ph idx="4294967295" type="title"/>
          </p:nvPr>
        </p:nvSpPr>
        <p:spPr>
          <a:xfrm>
            <a:off x="401900" y="53075"/>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sz="4800">
                <a:latin typeface="Amatic SC"/>
                <a:ea typeface="Amatic SC"/>
                <a:cs typeface="Amatic SC"/>
                <a:sym typeface="Amatic SC"/>
              </a:rPr>
              <a:t>Welcome </a:t>
            </a:r>
            <a:endParaRPr sz="4800">
              <a:latin typeface="Amatic SC"/>
              <a:ea typeface="Amatic SC"/>
              <a:cs typeface="Amatic SC"/>
              <a:sym typeface="Amatic SC"/>
            </a:endParaRPr>
          </a:p>
          <a:p>
            <a:pPr indent="457200" lvl="0" marL="0" rtl="0" algn="l">
              <a:spcBef>
                <a:spcPts val="0"/>
              </a:spcBef>
              <a:spcAft>
                <a:spcPts val="0"/>
              </a:spcAft>
              <a:buNone/>
            </a:pPr>
            <a:r>
              <a:rPr lang="en" sz="4800">
                <a:latin typeface="Amatic SC"/>
                <a:ea typeface="Amatic SC"/>
                <a:cs typeface="Amatic SC"/>
                <a:sym typeface="Amatic SC"/>
              </a:rPr>
              <a:t>to the 	</a:t>
            </a:r>
            <a:endParaRPr sz="4800">
              <a:latin typeface="Amatic SC"/>
              <a:ea typeface="Amatic SC"/>
              <a:cs typeface="Amatic SC"/>
              <a:sym typeface="Amatic SC"/>
            </a:endParaRPr>
          </a:p>
        </p:txBody>
      </p:sp>
      <p:sp>
        <p:nvSpPr>
          <p:cNvPr id="70" name="Google Shape;70;p13"/>
          <p:cNvSpPr txBox="1"/>
          <p:nvPr/>
        </p:nvSpPr>
        <p:spPr>
          <a:xfrm>
            <a:off x="1732525" y="714700"/>
            <a:ext cx="3725100" cy="1342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7200">
                <a:solidFill>
                  <a:srgbClr val="00BEEF"/>
                </a:solidFill>
                <a:latin typeface="Amatic SC"/>
                <a:ea typeface="Amatic SC"/>
                <a:cs typeface="Amatic SC"/>
                <a:sym typeface="Amatic SC"/>
              </a:rPr>
              <a:t>Multi</a:t>
            </a:r>
            <a:r>
              <a:rPr lang="en" sz="7200">
                <a:solidFill>
                  <a:srgbClr val="FF6964"/>
                </a:solidFill>
                <a:latin typeface="Amatic SC"/>
                <a:ea typeface="Amatic SC"/>
                <a:cs typeface="Amatic SC"/>
                <a:sym typeface="Amatic SC"/>
              </a:rPr>
              <a:t>verse</a:t>
            </a:r>
            <a:endParaRPr>
              <a:solidFill>
                <a:srgbClr val="FF6964"/>
              </a:solidFill>
            </a:endParaRPr>
          </a:p>
        </p:txBody>
      </p:sp>
      <p:grpSp>
        <p:nvGrpSpPr>
          <p:cNvPr id="71" name="Google Shape;71;p13"/>
          <p:cNvGrpSpPr/>
          <p:nvPr/>
        </p:nvGrpSpPr>
        <p:grpSpPr>
          <a:xfrm>
            <a:off x="8153752" y="1093440"/>
            <a:ext cx="441051" cy="411580"/>
            <a:chOff x="6654650" y="3665275"/>
            <a:chExt cx="409100" cy="409125"/>
          </a:xfrm>
        </p:grpSpPr>
        <p:sp>
          <p:nvSpPr>
            <p:cNvPr id="72" name="Google Shape;72;p13"/>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13"/>
          <p:cNvGrpSpPr/>
          <p:nvPr/>
        </p:nvGrpSpPr>
        <p:grpSpPr>
          <a:xfrm rot="1058394">
            <a:off x="356679" y="3512037"/>
            <a:ext cx="548578" cy="549233"/>
            <a:chOff x="570875" y="4322250"/>
            <a:chExt cx="443300" cy="443325"/>
          </a:xfrm>
        </p:grpSpPr>
        <p:sp>
          <p:nvSpPr>
            <p:cNvPr id="75" name="Google Shape;75;p13"/>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3"/>
          <p:cNvSpPr txBox="1"/>
          <p:nvPr/>
        </p:nvSpPr>
        <p:spPr>
          <a:xfrm>
            <a:off x="3641425" y="464275"/>
            <a:ext cx="52437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80" name="Google Shape;80;p13"/>
          <p:cNvPicPr preferRelativeResize="0"/>
          <p:nvPr/>
        </p:nvPicPr>
        <p:blipFill rotWithShape="1">
          <a:blip r:embed="rId4">
            <a:alphaModFix amt="30000"/>
          </a:blip>
          <a:srcRect b="53220" l="6535" r="56098" t="9358"/>
          <a:stretch/>
        </p:blipFill>
        <p:spPr>
          <a:xfrm>
            <a:off x="424525" y="2337575"/>
            <a:ext cx="304150" cy="304575"/>
          </a:xfrm>
          <a:prstGeom prst="rect">
            <a:avLst/>
          </a:prstGeom>
          <a:noFill/>
          <a:ln>
            <a:noFill/>
          </a:ln>
        </p:spPr>
      </p:pic>
      <p:sp>
        <p:nvSpPr>
          <p:cNvPr id="81" name="Google Shape;81;p13"/>
          <p:cNvSpPr txBox="1"/>
          <p:nvPr/>
        </p:nvSpPr>
        <p:spPr>
          <a:xfrm>
            <a:off x="4683275" y="418150"/>
            <a:ext cx="45348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F1C232"/>
                </a:solidFill>
                <a:latin typeface="Lato"/>
                <a:ea typeface="Lato"/>
                <a:cs typeface="Lato"/>
                <a:sym typeface="Lato"/>
              </a:rPr>
              <a:t>Nathan D., Glenn D., Joyce H., Angelica W. </a:t>
            </a:r>
            <a:endParaRPr sz="1800">
              <a:solidFill>
                <a:srgbClr val="F1C232"/>
              </a:solidFill>
              <a:latin typeface="Lato"/>
              <a:ea typeface="Lato"/>
              <a:cs typeface="Lato"/>
              <a:sym typeface="Lato"/>
            </a:endParaRPr>
          </a:p>
          <a:p>
            <a:pPr indent="0" lvl="0" marL="0" rtl="0" algn="l">
              <a:spcBef>
                <a:spcPts val="0"/>
              </a:spcBef>
              <a:spcAft>
                <a:spcPts val="0"/>
              </a:spcAft>
              <a:buNone/>
            </a:pPr>
            <a:r>
              <a:t/>
            </a:r>
            <a:endParaRPr>
              <a:solidFill>
                <a:srgbClr val="F1C23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grpSp>
        <p:nvGrpSpPr>
          <p:cNvPr id="192" name="Google Shape;192;p22"/>
          <p:cNvGrpSpPr/>
          <p:nvPr/>
        </p:nvGrpSpPr>
        <p:grpSpPr>
          <a:xfrm>
            <a:off x="6251450" y="0"/>
            <a:ext cx="2835450" cy="2883275"/>
            <a:chOff x="5436650" y="512150"/>
            <a:chExt cx="2835450" cy="2883275"/>
          </a:xfrm>
        </p:grpSpPr>
        <p:grpSp>
          <p:nvGrpSpPr>
            <p:cNvPr id="193" name="Google Shape;193;p22"/>
            <p:cNvGrpSpPr/>
            <p:nvPr/>
          </p:nvGrpSpPr>
          <p:grpSpPr>
            <a:xfrm>
              <a:off x="5436650" y="559975"/>
              <a:ext cx="2835450" cy="2835450"/>
              <a:chOff x="5436650" y="559975"/>
              <a:chExt cx="2835450" cy="2835450"/>
            </a:xfrm>
          </p:grpSpPr>
          <p:pic>
            <p:nvPicPr>
              <p:cNvPr id="194" name="Google Shape;194;p22"/>
              <p:cNvPicPr preferRelativeResize="0"/>
              <p:nvPr/>
            </p:nvPicPr>
            <p:blipFill>
              <a:blip r:embed="rId3">
                <a:alphaModFix/>
              </a:blip>
              <a:stretch>
                <a:fillRect/>
              </a:stretch>
            </p:blipFill>
            <p:spPr>
              <a:xfrm>
                <a:off x="5436650" y="559975"/>
                <a:ext cx="2835450" cy="2835450"/>
              </a:xfrm>
              <a:prstGeom prst="rect">
                <a:avLst/>
              </a:prstGeom>
              <a:noFill/>
              <a:ln>
                <a:noFill/>
              </a:ln>
            </p:spPr>
          </p:pic>
          <p:sp>
            <p:nvSpPr>
              <p:cNvPr id="195" name="Google Shape;195;p22"/>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2"/>
            <p:cNvSpPr/>
            <p:nvPr/>
          </p:nvSpPr>
          <p:spPr>
            <a:xfrm>
              <a:off x="6086375" y="20473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7409825" y="5121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2"/>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Design Selection Rationale</a:t>
            </a:r>
            <a:endParaRPr sz="4800">
              <a:latin typeface="Amatic SC"/>
              <a:ea typeface="Amatic SC"/>
              <a:cs typeface="Amatic SC"/>
              <a:sym typeface="Amatic SC"/>
            </a:endParaRPr>
          </a:p>
        </p:txBody>
      </p:sp>
      <p:sp>
        <p:nvSpPr>
          <p:cNvPr id="201" name="Google Shape;201;p22"/>
          <p:cNvSpPr/>
          <p:nvPr/>
        </p:nvSpPr>
        <p:spPr>
          <a:xfrm>
            <a:off x="311700" y="1325150"/>
            <a:ext cx="8424300" cy="3455700"/>
          </a:xfrm>
          <a:prstGeom prst="wedgeRoundRectCallout">
            <a:avLst>
              <a:gd fmla="val -34399" name="adj1"/>
              <a:gd fmla="val -56533" name="adj2"/>
              <a:gd fmla="val 0" name="adj3"/>
            </a:avLst>
          </a:prstGeom>
          <a:solidFill>
            <a:srgbClr val="FFFFFF"/>
          </a:solid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Avenir"/>
                <a:ea typeface="Avenir"/>
                <a:cs typeface="Avenir"/>
                <a:sym typeface="Avenir"/>
              </a:rPr>
              <a:t>Collaborative Quests (AR)</a:t>
            </a:r>
            <a:endParaRPr b="1"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Matches users who have different native languages but are learning the same language (similar learning level)</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Pros:</a:t>
            </a:r>
            <a:endParaRPr sz="1800">
              <a:solidFill>
                <a:schemeClr val="dk1"/>
              </a:solidFill>
              <a:latin typeface="Avenir"/>
              <a:ea typeface="Avenir"/>
              <a:cs typeface="Avenir"/>
              <a:sym typeface="Avenir"/>
            </a:endParaRPr>
          </a:p>
          <a:p>
            <a:pPr indent="-342900" lvl="1" marL="9144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Goal oriented </a:t>
            </a:r>
            <a:endParaRPr sz="1800">
              <a:solidFill>
                <a:schemeClr val="dk1"/>
              </a:solidFill>
              <a:latin typeface="Avenir"/>
              <a:ea typeface="Avenir"/>
              <a:cs typeface="Avenir"/>
              <a:sym typeface="Avenir"/>
            </a:endParaRPr>
          </a:p>
          <a:p>
            <a:pPr indent="-342900" lvl="1" marL="9144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Have different modules for different learning goals: conversational and vocabulary learning</a:t>
            </a:r>
            <a:endParaRPr sz="1800">
              <a:solidFill>
                <a:schemeClr val="dk1"/>
              </a:solidFill>
              <a:latin typeface="Avenir"/>
              <a:ea typeface="Avenir"/>
              <a:cs typeface="Avenir"/>
              <a:sym typeface="Avenir"/>
            </a:endParaRPr>
          </a:p>
          <a:p>
            <a:pPr indent="-342900" lvl="1" marL="9144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Can crowdsource quests and challenges</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Cons:</a:t>
            </a:r>
            <a:endParaRPr sz="1800">
              <a:solidFill>
                <a:schemeClr val="dk1"/>
              </a:solidFill>
              <a:latin typeface="Avenir"/>
              <a:ea typeface="Avenir"/>
              <a:cs typeface="Avenir"/>
              <a:sym typeface="Avenir"/>
            </a:endParaRPr>
          </a:p>
          <a:p>
            <a:pPr indent="-342900" lvl="1" marL="9144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Not very context dependent</a:t>
            </a:r>
            <a:endParaRPr sz="1800">
              <a:solidFill>
                <a:schemeClr val="dk1"/>
              </a:solidFill>
              <a:latin typeface="Avenir"/>
              <a:ea typeface="Avenir"/>
              <a:cs typeface="Avenir"/>
              <a:sym typeface="Avenir"/>
            </a:endParaRPr>
          </a:p>
          <a:p>
            <a:pPr indent="-342900" lvl="1" marL="9144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Does not focus on culture</a:t>
            </a:r>
            <a:endParaRPr sz="1800">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UI Tasks Flows</a:t>
            </a:r>
            <a:endParaRPr sz="4800">
              <a:latin typeface="Amatic SC"/>
              <a:ea typeface="Amatic SC"/>
              <a:cs typeface="Amatic SC"/>
              <a:sym typeface="Amatic SC"/>
            </a:endParaRPr>
          </a:p>
        </p:txBody>
      </p:sp>
      <p:pic>
        <p:nvPicPr>
          <p:cNvPr id="207" name="Google Shape;207;p23"/>
          <p:cNvPicPr preferRelativeResize="0"/>
          <p:nvPr/>
        </p:nvPicPr>
        <p:blipFill>
          <a:blip r:embed="rId3">
            <a:alphaModFix amt="30000"/>
          </a:blip>
          <a:stretch>
            <a:fillRect/>
          </a:stretch>
        </p:blipFill>
        <p:spPr>
          <a:xfrm>
            <a:off x="2791975" y="599000"/>
            <a:ext cx="572700" cy="572700"/>
          </a:xfrm>
          <a:prstGeom prst="rect">
            <a:avLst/>
          </a:prstGeom>
          <a:noFill/>
          <a:ln>
            <a:noFill/>
          </a:ln>
        </p:spPr>
      </p:pic>
      <p:sp>
        <p:nvSpPr>
          <p:cNvPr id="208" name="Google Shape;208;p23"/>
          <p:cNvSpPr txBox="1"/>
          <p:nvPr/>
        </p:nvSpPr>
        <p:spPr>
          <a:xfrm>
            <a:off x="518100" y="2470450"/>
            <a:ext cx="8107800" cy="195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chemeClr val="dk1"/>
                </a:solidFill>
                <a:latin typeface="Amatic SC"/>
                <a:ea typeface="Amatic SC"/>
                <a:cs typeface="Amatic SC"/>
                <a:sym typeface="Amatic SC"/>
              </a:rPr>
              <a:t>Task 1 (easy): Find a conversation partner and free chat in the target language</a:t>
            </a:r>
            <a:endParaRPr sz="3000">
              <a:latin typeface="Amatic SC"/>
              <a:ea typeface="Amatic SC"/>
              <a:cs typeface="Amatic SC"/>
              <a:sym typeface="Amatic S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Task 1</a:t>
            </a:r>
            <a:endParaRPr sz="4800">
              <a:latin typeface="Amatic SC"/>
              <a:ea typeface="Amatic SC"/>
              <a:cs typeface="Amatic SC"/>
              <a:sym typeface="Amatic SC"/>
            </a:endParaRPr>
          </a:p>
        </p:txBody>
      </p:sp>
      <p:grpSp>
        <p:nvGrpSpPr>
          <p:cNvPr id="214" name="Google Shape;214;p24"/>
          <p:cNvGrpSpPr/>
          <p:nvPr/>
        </p:nvGrpSpPr>
        <p:grpSpPr>
          <a:xfrm>
            <a:off x="8363226" y="11"/>
            <a:ext cx="704961" cy="707541"/>
            <a:chOff x="6654650" y="3665275"/>
            <a:chExt cx="409100" cy="409125"/>
          </a:xfrm>
        </p:grpSpPr>
        <p:sp>
          <p:nvSpPr>
            <p:cNvPr id="215" name="Google Shape;215;p2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7" name="Google Shape;217;p24"/>
          <p:cNvPicPr preferRelativeResize="0"/>
          <p:nvPr/>
        </p:nvPicPr>
        <p:blipFill rotWithShape="1">
          <a:blip r:embed="rId3">
            <a:alphaModFix/>
          </a:blip>
          <a:srcRect b="3140" l="3569" r="2001" t="3680"/>
          <a:stretch/>
        </p:blipFill>
        <p:spPr>
          <a:xfrm>
            <a:off x="157850" y="2006950"/>
            <a:ext cx="3717171" cy="2751076"/>
          </a:xfrm>
          <a:prstGeom prst="rect">
            <a:avLst/>
          </a:prstGeom>
          <a:noFill/>
          <a:ln>
            <a:noFill/>
          </a:ln>
        </p:spPr>
      </p:pic>
      <p:pic>
        <p:nvPicPr>
          <p:cNvPr id="218" name="Google Shape;218;p24"/>
          <p:cNvPicPr preferRelativeResize="0"/>
          <p:nvPr/>
        </p:nvPicPr>
        <p:blipFill rotWithShape="1">
          <a:blip r:embed="rId4">
            <a:alphaModFix/>
          </a:blip>
          <a:srcRect b="4950" l="5810" r="6685" t="4388"/>
          <a:stretch/>
        </p:blipFill>
        <p:spPr>
          <a:xfrm>
            <a:off x="4035775" y="0"/>
            <a:ext cx="3453529" cy="2683422"/>
          </a:xfrm>
          <a:prstGeom prst="rect">
            <a:avLst/>
          </a:prstGeom>
          <a:noFill/>
          <a:ln>
            <a:noFill/>
          </a:ln>
        </p:spPr>
      </p:pic>
      <p:cxnSp>
        <p:nvCxnSpPr>
          <p:cNvPr id="219" name="Google Shape;219;p24"/>
          <p:cNvCxnSpPr>
            <a:endCxn id="218" idx="1"/>
          </p:cNvCxnSpPr>
          <p:nvPr/>
        </p:nvCxnSpPr>
        <p:spPr>
          <a:xfrm rot="-5400000">
            <a:off x="3074275" y="1668711"/>
            <a:ext cx="1288500" cy="634500"/>
          </a:xfrm>
          <a:prstGeom prst="curvedConnector2">
            <a:avLst/>
          </a:prstGeom>
          <a:noFill/>
          <a:ln cap="flat" cmpd="sng" w="9525">
            <a:solidFill>
              <a:srgbClr val="FF0000"/>
            </a:solidFill>
            <a:prstDash val="solid"/>
            <a:round/>
            <a:headEnd len="med" w="med" type="none"/>
            <a:tailEnd len="med" w="med" type="triangle"/>
          </a:ln>
        </p:spPr>
      </p:cxnSp>
      <p:pic>
        <p:nvPicPr>
          <p:cNvPr id="220" name="Google Shape;220;p24"/>
          <p:cNvPicPr preferRelativeResize="0"/>
          <p:nvPr/>
        </p:nvPicPr>
        <p:blipFill>
          <a:blip r:embed="rId5">
            <a:alphaModFix/>
          </a:blip>
          <a:stretch>
            <a:fillRect/>
          </a:stretch>
        </p:blipFill>
        <p:spPr>
          <a:xfrm>
            <a:off x="6811075" y="2139125"/>
            <a:ext cx="2257098" cy="3009475"/>
          </a:xfrm>
          <a:prstGeom prst="rect">
            <a:avLst/>
          </a:prstGeom>
          <a:noFill/>
          <a:ln>
            <a:noFill/>
          </a:ln>
        </p:spPr>
      </p:pic>
      <p:cxnSp>
        <p:nvCxnSpPr>
          <p:cNvPr id="221" name="Google Shape;221;p24"/>
          <p:cNvCxnSpPr>
            <a:endCxn id="220" idx="1"/>
          </p:cNvCxnSpPr>
          <p:nvPr/>
        </p:nvCxnSpPr>
        <p:spPr>
          <a:xfrm flipH="1" rot="-5400000">
            <a:off x="5682175" y="2514962"/>
            <a:ext cx="1348200" cy="909600"/>
          </a:xfrm>
          <a:prstGeom prst="curvedConnector2">
            <a:avLst/>
          </a:prstGeom>
          <a:noFill/>
          <a:ln cap="flat" cmpd="sng" w="9525">
            <a:solidFill>
              <a:srgbClr val="FF0000"/>
            </a:solidFill>
            <a:prstDash val="solid"/>
            <a:round/>
            <a:headEnd len="med" w="med" type="none"/>
            <a:tailEnd len="med" w="med" type="triangle"/>
          </a:ln>
        </p:spPr>
      </p:cxnSp>
    </p:spTree>
  </p:cSld>
  <p:clrMapOvr>
    <a:masterClrMapping/>
  </p:clrMapOvr>
  <mc:AlternateContent>
    <mc:Choice Requires="p14">
      <p:transition spd="slow" p14:dur="900">
        <p:pus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UI Tasks Flows</a:t>
            </a:r>
            <a:endParaRPr sz="4800">
              <a:latin typeface="Amatic SC"/>
              <a:ea typeface="Amatic SC"/>
              <a:cs typeface="Amatic SC"/>
              <a:sym typeface="Amatic SC"/>
            </a:endParaRPr>
          </a:p>
        </p:txBody>
      </p:sp>
      <p:pic>
        <p:nvPicPr>
          <p:cNvPr id="227" name="Google Shape;227;p25"/>
          <p:cNvPicPr preferRelativeResize="0"/>
          <p:nvPr/>
        </p:nvPicPr>
        <p:blipFill>
          <a:blip r:embed="rId3">
            <a:alphaModFix amt="30000"/>
          </a:blip>
          <a:stretch>
            <a:fillRect/>
          </a:stretch>
        </p:blipFill>
        <p:spPr>
          <a:xfrm>
            <a:off x="2791975" y="599000"/>
            <a:ext cx="572700" cy="572700"/>
          </a:xfrm>
          <a:prstGeom prst="rect">
            <a:avLst/>
          </a:prstGeom>
          <a:noFill/>
          <a:ln>
            <a:noFill/>
          </a:ln>
        </p:spPr>
      </p:pic>
      <p:sp>
        <p:nvSpPr>
          <p:cNvPr id="228" name="Google Shape;228;p25"/>
          <p:cNvSpPr txBox="1"/>
          <p:nvPr/>
        </p:nvSpPr>
        <p:spPr>
          <a:xfrm>
            <a:off x="518100" y="2186000"/>
            <a:ext cx="8107800" cy="224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chemeClr val="dk1"/>
                </a:solidFill>
                <a:latin typeface="Amatic SC"/>
                <a:ea typeface="Amatic SC"/>
                <a:cs typeface="Amatic SC"/>
                <a:sym typeface="Amatic SC"/>
              </a:rPr>
              <a:t>Task 2 (moderate): Practice a real-world scenario in the target language in order to improve language skills</a:t>
            </a:r>
            <a:endParaRPr sz="3000">
              <a:latin typeface="Amatic SC"/>
              <a:ea typeface="Amatic SC"/>
              <a:cs typeface="Amatic SC"/>
              <a:sym typeface="Amatic S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Task 2</a:t>
            </a:r>
            <a:endParaRPr sz="4800">
              <a:latin typeface="Amatic SC"/>
              <a:ea typeface="Amatic SC"/>
              <a:cs typeface="Amatic SC"/>
              <a:sym typeface="Amatic SC"/>
            </a:endParaRPr>
          </a:p>
        </p:txBody>
      </p:sp>
      <p:grpSp>
        <p:nvGrpSpPr>
          <p:cNvPr id="234" name="Google Shape;234;p26"/>
          <p:cNvGrpSpPr/>
          <p:nvPr/>
        </p:nvGrpSpPr>
        <p:grpSpPr>
          <a:xfrm>
            <a:off x="8363226" y="11"/>
            <a:ext cx="704961" cy="707541"/>
            <a:chOff x="6654650" y="3665275"/>
            <a:chExt cx="409100" cy="409125"/>
          </a:xfrm>
        </p:grpSpPr>
        <p:sp>
          <p:nvSpPr>
            <p:cNvPr id="235" name="Google Shape;235;p26"/>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7" name="Google Shape;237;p26"/>
          <p:cNvPicPr preferRelativeResize="0"/>
          <p:nvPr/>
        </p:nvPicPr>
        <p:blipFill rotWithShape="1">
          <a:blip r:embed="rId3">
            <a:alphaModFix/>
          </a:blip>
          <a:srcRect b="3140" l="3569" r="2001" t="3680"/>
          <a:stretch/>
        </p:blipFill>
        <p:spPr>
          <a:xfrm>
            <a:off x="157850" y="2006950"/>
            <a:ext cx="3717171" cy="2751076"/>
          </a:xfrm>
          <a:prstGeom prst="rect">
            <a:avLst/>
          </a:prstGeom>
          <a:noFill/>
          <a:ln>
            <a:noFill/>
          </a:ln>
        </p:spPr>
      </p:pic>
      <p:pic>
        <p:nvPicPr>
          <p:cNvPr id="238" name="Google Shape;238;p26"/>
          <p:cNvPicPr preferRelativeResize="0"/>
          <p:nvPr/>
        </p:nvPicPr>
        <p:blipFill rotWithShape="1">
          <a:blip r:embed="rId4">
            <a:alphaModFix/>
          </a:blip>
          <a:srcRect b="4950" l="5810" r="6685" t="4388"/>
          <a:stretch/>
        </p:blipFill>
        <p:spPr>
          <a:xfrm>
            <a:off x="4844850" y="1285350"/>
            <a:ext cx="3453529" cy="2683422"/>
          </a:xfrm>
          <a:prstGeom prst="rect">
            <a:avLst/>
          </a:prstGeom>
          <a:noFill/>
          <a:ln>
            <a:noFill/>
          </a:ln>
        </p:spPr>
      </p:pic>
      <p:cxnSp>
        <p:nvCxnSpPr>
          <p:cNvPr id="239" name="Google Shape;239;p26"/>
          <p:cNvCxnSpPr/>
          <p:nvPr/>
        </p:nvCxnSpPr>
        <p:spPr>
          <a:xfrm flipH="1" rot="10800000">
            <a:off x="3856050" y="2176200"/>
            <a:ext cx="981000" cy="8004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900">
        <p:pus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Task 2</a:t>
            </a:r>
            <a:endParaRPr sz="4800">
              <a:latin typeface="Amatic SC"/>
              <a:ea typeface="Amatic SC"/>
              <a:cs typeface="Amatic SC"/>
              <a:sym typeface="Amatic SC"/>
            </a:endParaRPr>
          </a:p>
        </p:txBody>
      </p:sp>
      <p:grpSp>
        <p:nvGrpSpPr>
          <p:cNvPr id="245" name="Google Shape;245;p27"/>
          <p:cNvGrpSpPr/>
          <p:nvPr/>
        </p:nvGrpSpPr>
        <p:grpSpPr>
          <a:xfrm>
            <a:off x="8363226" y="11"/>
            <a:ext cx="704961" cy="707541"/>
            <a:chOff x="6654650" y="3665275"/>
            <a:chExt cx="409100" cy="409125"/>
          </a:xfrm>
        </p:grpSpPr>
        <p:sp>
          <p:nvSpPr>
            <p:cNvPr id="246" name="Google Shape;246;p27"/>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 name="Google Shape;248;p27"/>
          <p:cNvPicPr preferRelativeResize="0"/>
          <p:nvPr/>
        </p:nvPicPr>
        <p:blipFill rotWithShape="1">
          <a:blip r:embed="rId3">
            <a:alphaModFix/>
          </a:blip>
          <a:srcRect b="4950" l="5810" r="6685" t="4388"/>
          <a:stretch/>
        </p:blipFill>
        <p:spPr>
          <a:xfrm>
            <a:off x="1105488" y="1608950"/>
            <a:ext cx="3453529" cy="2683422"/>
          </a:xfrm>
          <a:prstGeom prst="rect">
            <a:avLst/>
          </a:prstGeom>
          <a:noFill/>
          <a:ln>
            <a:noFill/>
          </a:ln>
        </p:spPr>
      </p:pic>
      <p:cxnSp>
        <p:nvCxnSpPr>
          <p:cNvPr id="249" name="Google Shape;249;p27"/>
          <p:cNvCxnSpPr/>
          <p:nvPr/>
        </p:nvCxnSpPr>
        <p:spPr>
          <a:xfrm flipH="1" rot="10800000">
            <a:off x="2085938" y="2499750"/>
            <a:ext cx="3653100" cy="913200"/>
          </a:xfrm>
          <a:prstGeom prst="curvedConnector3">
            <a:avLst>
              <a:gd fmla="val 50000" name="adj1"/>
            </a:avLst>
          </a:prstGeom>
          <a:noFill/>
          <a:ln cap="flat" cmpd="sng" w="9525">
            <a:solidFill>
              <a:schemeClr val="dk2"/>
            </a:solidFill>
            <a:prstDash val="solid"/>
            <a:round/>
            <a:headEnd len="med" w="med" type="none"/>
            <a:tailEnd len="med" w="med" type="triangle"/>
          </a:ln>
        </p:spPr>
      </p:cxnSp>
      <p:grpSp>
        <p:nvGrpSpPr>
          <p:cNvPr id="250" name="Google Shape;250;p27"/>
          <p:cNvGrpSpPr/>
          <p:nvPr/>
        </p:nvGrpSpPr>
        <p:grpSpPr>
          <a:xfrm>
            <a:off x="5845637" y="1608950"/>
            <a:ext cx="2192874" cy="2910124"/>
            <a:chOff x="4790275" y="1285350"/>
            <a:chExt cx="2192874" cy="2910124"/>
          </a:xfrm>
        </p:grpSpPr>
        <p:pic>
          <p:nvPicPr>
            <p:cNvPr id="251" name="Google Shape;251;p27"/>
            <p:cNvPicPr preferRelativeResize="0"/>
            <p:nvPr/>
          </p:nvPicPr>
          <p:blipFill rotWithShape="1">
            <a:blip r:embed="rId4">
              <a:alphaModFix/>
            </a:blip>
            <a:srcRect b="0" l="0" r="43483" t="0"/>
            <a:stretch/>
          </p:blipFill>
          <p:spPr>
            <a:xfrm>
              <a:off x="4790275" y="1285350"/>
              <a:ext cx="2192874" cy="2910124"/>
            </a:xfrm>
            <a:prstGeom prst="rect">
              <a:avLst/>
            </a:prstGeom>
            <a:noFill/>
            <a:ln>
              <a:noFill/>
            </a:ln>
          </p:spPr>
        </p:pic>
        <p:pic>
          <p:nvPicPr>
            <p:cNvPr id="252" name="Google Shape;252;p27"/>
            <p:cNvPicPr preferRelativeResize="0"/>
            <p:nvPr/>
          </p:nvPicPr>
          <p:blipFill rotWithShape="1">
            <a:blip r:embed="rId4">
              <a:alphaModFix/>
            </a:blip>
            <a:srcRect b="11133" l="57926" r="4325" t="27726"/>
            <a:stretch/>
          </p:blipFill>
          <p:spPr>
            <a:xfrm>
              <a:off x="5175925" y="2010187"/>
              <a:ext cx="1464705" cy="1779276"/>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Task 2</a:t>
            </a:r>
            <a:endParaRPr sz="4800">
              <a:latin typeface="Amatic SC"/>
              <a:ea typeface="Amatic SC"/>
              <a:cs typeface="Amatic SC"/>
              <a:sym typeface="Amatic SC"/>
            </a:endParaRPr>
          </a:p>
        </p:txBody>
      </p:sp>
      <p:grpSp>
        <p:nvGrpSpPr>
          <p:cNvPr id="258" name="Google Shape;258;p28"/>
          <p:cNvGrpSpPr/>
          <p:nvPr/>
        </p:nvGrpSpPr>
        <p:grpSpPr>
          <a:xfrm>
            <a:off x="8363226" y="11"/>
            <a:ext cx="704961" cy="707541"/>
            <a:chOff x="6654650" y="3665275"/>
            <a:chExt cx="409100" cy="409125"/>
          </a:xfrm>
        </p:grpSpPr>
        <p:sp>
          <p:nvSpPr>
            <p:cNvPr id="259" name="Google Shape;259;p28"/>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1" name="Google Shape;261;p28"/>
          <p:cNvPicPr preferRelativeResize="0"/>
          <p:nvPr/>
        </p:nvPicPr>
        <p:blipFill rotWithShape="1">
          <a:blip r:embed="rId3">
            <a:alphaModFix/>
          </a:blip>
          <a:srcRect b="14950" l="0" r="0" t="13380"/>
          <a:stretch/>
        </p:blipFill>
        <p:spPr>
          <a:xfrm>
            <a:off x="3060375" y="2347325"/>
            <a:ext cx="2876678" cy="2748947"/>
          </a:xfrm>
          <a:prstGeom prst="rect">
            <a:avLst/>
          </a:prstGeom>
          <a:noFill/>
          <a:ln>
            <a:noFill/>
          </a:ln>
        </p:spPr>
      </p:pic>
      <p:pic>
        <p:nvPicPr>
          <p:cNvPr id="262" name="Google Shape;262;p28"/>
          <p:cNvPicPr preferRelativeResize="0"/>
          <p:nvPr/>
        </p:nvPicPr>
        <p:blipFill rotWithShape="1">
          <a:blip r:embed="rId4">
            <a:alphaModFix/>
          </a:blip>
          <a:srcRect b="3571" l="1820" r="6679" t="3170"/>
          <a:stretch/>
        </p:blipFill>
        <p:spPr>
          <a:xfrm>
            <a:off x="3089350" y="78925"/>
            <a:ext cx="2818721" cy="2154676"/>
          </a:xfrm>
          <a:prstGeom prst="rect">
            <a:avLst/>
          </a:prstGeom>
          <a:noFill/>
          <a:ln>
            <a:noFill/>
          </a:ln>
        </p:spPr>
      </p:pic>
      <p:pic>
        <p:nvPicPr>
          <p:cNvPr id="263" name="Google Shape;263;p28"/>
          <p:cNvPicPr preferRelativeResize="0"/>
          <p:nvPr/>
        </p:nvPicPr>
        <p:blipFill rotWithShape="1">
          <a:blip r:embed="rId5">
            <a:alphaModFix/>
          </a:blip>
          <a:srcRect b="22566" l="0" r="0" t="2611"/>
          <a:stretch/>
        </p:blipFill>
        <p:spPr>
          <a:xfrm>
            <a:off x="6015375" y="1003125"/>
            <a:ext cx="2755575" cy="2748947"/>
          </a:xfrm>
          <a:prstGeom prst="rect">
            <a:avLst/>
          </a:prstGeom>
          <a:noFill/>
          <a:ln>
            <a:noFill/>
          </a:ln>
        </p:spPr>
      </p:pic>
      <p:pic>
        <p:nvPicPr>
          <p:cNvPr id="264" name="Google Shape;264;p28"/>
          <p:cNvPicPr preferRelativeResize="0"/>
          <p:nvPr/>
        </p:nvPicPr>
        <p:blipFill>
          <a:blip r:embed="rId6">
            <a:alphaModFix/>
          </a:blip>
          <a:stretch>
            <a:fillRect/>
          </a:stretch>
        </p:blipFill>
        <p:spPr>
          <a:xfrm>
            <a:off x="0" y="1904500"/>
            <a:ext cx="2755570" cy="2066677"/>
          </a:xfrm>
          <a:prstGeom prst="rect">
            <a:avLst/>
          </a:prstGeom>
          <a:noFill/>
          <a:ln>
            <a:noFill/>
          </a:ln>
        </p:spPr>
      </p:pic>
      <p:cxnSp>
        <p:nvCxnSpPr>
          <p:cNvPr id="265" name="Google Shape;265;p28"/>
          <p:cNvCxnSpPr/>
          <p:nvPr/>
        </p:nvCxnSpPr>
        <p:spPr>
          <a:xfrm flipH="1" rot="10800000">
            <a:off x="555650" y="2510325"/>
            <a:ext cx="2366100" cy="13305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Task 2</a:t>
            </a:r>
            <a:endParaRPr sz="4800">
              <a:latin typeface="Amatic SC"/>
              <a:ea typeface="Amatic SC"/>
              <a:cs typeface="Amatic SC"/>
              <a:sym typeface="Amatic SC"/>
            </a:endParaRPr>
          </a:p>
        </p:txBody>
      </p:sp>
      <p:grpSp>
        <p:nvGrpSpPr>
          <p:cNvPr id="271" name="Google Shape;271;p29"/>
          <p:cNvGrpSpPr/>
          <p:nvPr/>
        </p:nvGrpSpPr>
        <p:grpSpPr>
          <a:xfrm>
            <a:off x="8363226" y="11"/>
            <a:ext cx="704961" cy="707541"/>
            <a:chOff x="6654650" y="3665275"/>
            <a:chExt cx="409100" cy="409125"/>
          </a:xfrm>
        </p:grpSpPr>
        <p:sp>
          <p:nvSpPr>
            <p:cNvPr id="272" name="Google Shape;272;p29"/>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4" name="Google Shape;274;p29"/>
          <p:cNvPicPr preferRelativeResize="0"/>
          <p:nvPr/>
        </p:nvPicPr>
        <p:blipFill rotWithShape="1">
          <a:blip r:embed="rId3">
            <a:alphaModFix/>
          </a:blip>
          <a:srcRect b="14950" l="0" r="0" t="13380"/>
          <a:stretch/>
        </p:blipFill>
        <p:spPr>
          <a:xfrm>
            <a:off x="3060375" y="2347325"/>
            <a:ext cx="2876678" cy="2748947"/>
          </a:xfrm>
          <a:prstGeom prst="rect">
            <a:avLst/>
          </a:prstGeom>
          <a:noFill/>
          <a:ln>
            <a:noFill/>
          </a:ln>
        </p:spPr>
      </p:pic>
      <p:pic>
        <p:nvPicPr>
          <p:cNvPr id="275" name="Google Shape;275;p29"/>
          <p:cNvPicPr preferRelativeResize="0"/>
          <p:nvPr/>
        </p:nvPicPr>
        <p:blipFill rotWithShape="1">
          <a:blip r:embed="rId4">
            <a:alphaModFix/>
          </a:blip>
          <a:srcRect b="3571" l="1820" r="6679" t="3170"/>
          <a:stretch/>
        </p:blipFill>
        <p:spPr>
          <a:xfrm>
            <a:off x="3089350" y="78925"/>
            <a:ext cx="2818721" cy="2154676"/>
          </a:xfrm>
          <a:prstGeom prst="rect">
            <a:avLst/>
          </a:prstGeom>
          <a:noFill/>
          <a:ln>
            <a:noFill/>
          </a:ln>
        </p:spPr>
      </p:pic>
      <p:pic>
        <p:nvPicPr>
          <p:cNvPr id="276" name="Google Shape;276;p29"/>
          <p:cNvPicPr preferRelativeResize="0"/>
          <p:nvPr/>
        </p:nvPicPr>
        <p:blipFill rotWithShape="1">
          <a:blip r:embed="rId5">
            <a:alphaModFix/>
          </a:blip>
          <a:srcRect b="22566" l="0" r="0" t="2611"/>
          <a:stretch/>
        </p:blipFill>
        <p:spPr>
          <a:xfrm>
            <a:off x="6015375" y="1003125"/>
            <a:ext cx="2755575" cy="2748947"/>
          </a:xfrm>
          <a:prstGeom prst="rect">
            <a:avLst/>
          </a:prstGeom>
          <a:noFill/>
          <a:ln>
            <a:noFill/>
          </a:ln>
        </p:spPr>
      </p:pic>
      <p:pic>
        <p:nvPicPr>
          <p:cNvPr id="277" name="Google Shape;277;p29"/>
          <p:cNvPicPr preferRelativeResize="0"/>
          <p:nvPr/>
        </p:nvPicPr>
        <p:blipFill>
          <a:blip r:embed="rId6">
            <a:alphaModFix/>
          </a:blip>
          <a:stretch>
            <a:fillRect/>
          </a:stretch>
        </p:blipFill>
        <p:spPr>
          <a:xfrm>
            <a:off x="0" y="1904500"/>
            <a:ext cx="2755570" cy="2066677"/>
          </a:xfrm>
          <a:prstGeom prst="rect">
            <a:avLst/>
          </a:prstGeom>
          <a:noFill/>
          <a:ln>
            <a:noFill/>
          </a:ln>
        </p:spPr>
      </p:pic>
      <p:cxnSp>
        <p:nvCxnSpPr>
          <p:cNvPr id="278" name="Google Shape;278;p29"/>
          <p:cNvCxnSpPr/>
          <p:nvPr/>
        </p:nvCxnSpPr>
        <p:spPr>
          <a:xfrm flipH="1" rot="10800000">
            <a:off x="555650" y="2510325"/>
            <a:ext cx="2366100" cy="13305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279" name="Google Shape;279;p29"/>
          <p:cNvPicPr preferRelativeResize="0"/>
          <p:nvPr/>
        </p:nvPicPr>
        <p:blipFill rotWithShape="1">
          <a:blip r:embed="rId7">
            <a:alphaModFix/>
          </a:blip>
          <a:srcRect b="4557" l="4662" r="7855" t="3750"/>
          <a:stretch/>
        </p:blipFill>
        <p:spPr>
          <a:xfrm>
            <a:off x="3471388" y="1309025"/>
            <a:ext cx="2201230" cy="30765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UI Tasks Flows</a:t>
            </a:r>
            <a:endParaRPr sz="4800">
              <a:latin typeface="Amatic SC"/>
              <a:ea typeface="Amatic SC"/>
              <a:cs typeface="Amatic SC"/>
              <a:sym typeface="Amatic SC"/>
            </a:endParaRPr>
          </a:p>
        </p:txBody>
      </p:sp>
      <p:pic>
        <p:nvPicPr>
          <p:cNvPr id="285" name="Google Shape;285;p30"/>
          <p:cNvPicPr preferRelativeResize="0"/>
          <p:nvPr/>
        </p:nvPicPr>
        <p:blipFill>
          <a:blip r:embed="rId3">
            <a:alphaModFix amt="30000"/>
          </a:blip>
          <a:stretch>
            <a:fillRect/>
          </a:stretch>
        </p:blipFill>
        <p:spPr>
          <a:xfrm>
            <a:off x="2791975" y="599000"/>
            <a:ext cx="572700" cy="572700"/>
          </a:xfrm>
          <a:prstGeom prst="rect">
            <a:avLst/>
          </a:prstGeom>
          <a:noFill/>
          <a:ln>
            <a:noFill/>
          </a:ln>
        </p:spPr>
      </p:pic>
      <p:sp>
        <p:nvSpPr>
          <p:cNvPr id="286" name="Google Shape;286;p30"/>
          <p:cNvSpPr txBox="1"/>
          <p:nvPr/>
        </p:nvSpPr>
        <p:spPr>
          <a:xfrm>
            <a:off x="518100" y="2279025"/>
            <a:ext cx="8107800" cy="214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chemeClr val="dk1"/>
                </a:solidFill>
                <a:latin typeface="Amatic SC"/>
                <a:ea typeface="Amatic SC"/>
                <a:cs typeface="Amatic SC"/>
                <a:sym typeface="Amatic SC"/>
              </a:rPr>
              <a:t>Task 3 (complex): Help another user learn your native language</a:t>
            </a:r>
            <a:endParaRPr sz="3000">
              <a:latin typeface="Amatic SC"/>
              <a:ea typeface="Amatic SC"/>
              <a:cs typeface="Amatic SC"/>
              <a:sym typeface="Amatic S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Task 3</a:t>
            </a:r>
            <a:endParaRPr sz="4800">
              <a:latin typeface="Amatic SC"/>
              <a:ea typeface="Amatic SC"/>
              <a:cs typeface="Amatic SC"/>
              <a:sym typeface="Amatic SC"/>
            </a:endParaRPr>
          </a:p>
        </p:txBody>
      </p:sp>
      <p:grpSp>
        <p:nvGrpSpPr>
          <p:cNvPr id="292" name="Google Shape;292;p31"/>
          <p:cNvGrpSpPr/>
          <p:nvPr/>
        </p:nvGrpSpPr>
        <p:grpSpPr>
          <a:xfrm>
            <a:off x="8363226" y="11"/>
            <a:ext cx="704961" cy="707541"/>
            <a:chOff x="6654650" y="3665275"/>
            <a:chExt cx="409100" cy="409125"/>
          </a:xfrm>
        </p:grpSpPr>
        <p:sp>
          <p:nvSpPr>
            <p:cNvPr id="293" name="Google Shape;293;p31"/>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5" name="Google Shape;295;p31"/>
          <p:cNvPicPr preferRelativeResize="0"/>
          <p:nvPr/>
        </p:nvPicPr>
        <p:blipFill rotWithShape="1">
          <a:blip r:embed="rId3">
            <a:alphaModFix/>
          </a:blip>
          <a:srcRect b="3140" l="3569" r="2001" t="3680"/>
          <a:stretch/>
        </p:blipFill>
        <p:spPr>
          <a:xfrm>
            <a:off x="157850" y="2006950"/>
            <a:ext cx="3717171" cy="2751076"/>
          </a:xfrm>
          <a:prstGeom prst="rect">
            <a:avLst/>
          </a:prstGeom>
          <a:noFill/>
          <a:ln>
            <a:noFill/>
          </a:ln>
        </p:spPr>
      </p:pic>
      <p:pic>
        <p:nvPicPr>
          <p:cNvPr id="296" name="Google Shape;296;p31"/>
          <p:cNvPicPr preferRelativeResize="0"/>
          <p:nvPr/>
        </p:nvPicPr>
        <p:blipFill rotWithShape="1">
          <a:blip r:embed="rId4">
            <a:alphaModFix/>
          </a:blip>
          <a:srcRect b="4950" l="5810" r="6685" t="4388"/>
          <a:stretch/>
        </p:blipFill>
        <p:spPr>
          <a:xfrm>
            <a:off x="4844850" y="1285350"/>
            <a:ext cx="3453529" cy="2683422"/>
          </a:xfrm>
          <a:prstGeom prst="rect">
            <a:avLst/>
          </a:prstGeom>
          <a:noFill/>
          <a:ln>
            <a:noFill/>
          </a:ln>
        </p:spPr>
      </p:pic>
      <p:cxnSp>
        <p:nvCxnSpPr>
          <p:cNvPr id="297" name="Google Shape;297;p31"/>
          <p:cNvCxnSpPr/>
          <p:nvPr/>
        </p:nvCxnSpPr>
        <p:spPr>
          <a:xfrm flipH="1" rot="10800000">
            <a:off x="3856050" y="2176200"/>
            <a:ext cx="981000" cy="8004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900">
        <p:pus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4"/>
          <p:cNvSpPr txBox="1"/>
          <p:nvPr/>
        </p:nvSpPr>
        <p:spPr>
          <a:xfrm>
            <a:off x="3140250" y="1277750"/>
            <a:ext cx="35409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Mission Statement</a:t>
            </a:r>
            <a:endParaRPr sz="3600">
              <a:latin typeface="Amatic SC"/>
              <a:ea typeface="Amatic SC"/>
              <a:cs typeface="Amatic SC"/>
              <a:sym typeface="Amatic SC"/>
            </a:endParaRPr>
          </a:p>
        </p:txBody>
      </p:sp>
      <p:grpSp>
        <p:nvGrpSpPr>
          <p:cNvPr id="87" name="Google Shape;87;p14"/>
          <p:cNvGrpSpPr/>
          <p:nvPr/>
        </p:nvGrpSpPr>
        <p:grpSpPr>
          <a:xfrm rot="-1426241">
            <a:off x="4276766" y="707409"/>
            <a:ext cx="548575" cy="549235"/>
            <a:chOff x="570875" y="4322250"/>
            <a:chExt cx="443300" cy="443325"/>
          </a:xfrm>
        </p:grpSpPr>
        <p:sp>
          <p:nvSpPr>
            <p:cNvPr id="88" name="Google Shape;88;p1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 name="Google Shape;92;p14"/>
          <p:cNvPicPr preferRelativeResize="0"/>
          <p:nvPr/>
        </p:nvPicPr>
        <p:blipFill rotWithShape="1">
          <a:blip r:embed="rId3">
            <a:alphaModFix amt="30000"/>
          </a:blip>
          <a:srcRect b="53220" l="6535" r="56098" t="9358"/>
          <a:stretch/>
        </p:blipFill>
        <p:spPr>
          <a:xfrm>
            <a:off x="7982750" y="4600700"/>
            <a:ext cx="304150" cy="304575"/>
          </a:xfrm>
          <a:prstGeom prst="rect">
            <a:avLst/>
          </a:prstGeom>
          <a:noFill/>
          <a:ln>
            <a:noFill/>
          </a:ln>
        </p:spPr>
      </p:pic>
      <p:grpSp>
        <p:nvGrpSpPr>
          <p:cNvPr id="93" name="Google Shape;93;p14"/>
          <p:cNvGrpSpPr/>
          <p:nvPr/>
        </p:nvGrpSpPr>
        <p:grpSpPr>
          <a:xfrm>
            <a:off x="8384352" y="4547202"/>
            <a:ext cx="441051" cy="411580"/>
            <a:chOff x="6654650" y="3665275"/>
            <a:chExt cx="409100" cy="409125"/>
          </a:xfrm>
        </p:grpSpPr>
        <p:sp>
          <p:nvSpPr>
            <p:cNvPr id="94" name="Google Shape;94;p1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4"/>
          <p:cNvSpPr txBox="1"/>
          <p:nvPr/>
        </p:nvSpPr>
        <p:spPr>
          <a:xfrm>
            <a:off x="2304525" y="3489700"/>
            <a:ext cx="47406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nvSpPr>
        <p:spPr>
          <a:xfrm>
            <a:off x="979425" y="2246925"/>
            <a:ext cx="7094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Amatic SC"/>
                <a:ea typeface="Amatic SC"/>
                <a:cs typeface="Amatic SC"/>
                <a:sym typeface="Amatic SC"/>
              </a:rPr>
              <a:t>To Expose language learners to nuanced Practice </a:t>
            </a:r>
            <a:r>
              <a:rPr lang="en" sz="3600">
                <a:solidFill>
                  <a:schemeClr val="dk1"/>
                </a:solidFill>
                <a:latin typeface="Amatic SC"/>
                <a:ea typeface="Amatic SC"/>
                <a:cs typeface="Amatic SC"/>
                <a:sym typeface="Amatic SC"/>
              </a:rPr>
              <a:t>Environments </a:t>
            </a:r>
            <a:r>
              <a:rPr lang="en" sz="3600">
                <a:solidFill>
                  <a:schemeClr val="dk1"/>
                </a:solidFill>
                <a:latin typeface="Amatic SC"/>
                <a:ea typeface="Amatic SC"/>
                <a:cs typeface="Amatic SC"/>
                <a:sym typeface="Amatic SC"/>
              </a:rPr>
              <a:t>through an immersive virtual cultural language experience.</a:t>
            </a:r>
            <a:endParaRPr sz="3600">
              <a:latin typeface="Amatic SC"/>
              <a:ea typeface="Amatic SC"/>
              <a:cs typeface="Amatic SC"/>
              <a:sym typeface="Amatic S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Task 3</a:t>
            </a:r>
            <a:endParaRPr sz="4800">
              <a:latin typeface="Amatic SC"/>
              <a:ea typeface="Amatic SC"/>
              <a:cs typeface="Amatic SC"/>
              <a:sym typeface="Amatic SC"/>
            </a:endParaRPr>
          </a:p>
        </p:txBody>
      </p:sp>
      <p:grpSp>
        <p:nvGrpSpPr>
          <p:cNvPr id="303" name="Google Shape;303;p32"/>
          <p:cNvGrpSpPr/>
          <p:nvPr/>
        </p:nvGrpSpPr>
        <p:grpSpPr>
          <a:xfrm>
            <a:off x="8363226" y="11"/>
            <a:ext cx="704961" cy="707541"/>
            <a:chOff x="6654650" y="3665275"/>
            <a:chExt cx="409100" cy="409125"/>
          </a:xfrm>
        </p:grpSpPr>
        <p:sp>
          <p:nvSpPr>
            <p:cNvPr id="304" name="Google Shape;304;p32"/>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6" name="Google Shape;306;p32"/>
          <p:cNvPicPr preferRelativeResize="0"/>
          <p:nvPr/>
        </p:nvPicPr>
        <p:blipFill rotWithShape="1">
          <a:blip r:embed="rId3">
            <a:alphaModFix/>
          </a:blip>
          <a:srcRect b="4950" l="5810" r="6685" t="4388"/>
          <a:stretch/>
        </p:blipFill>
        <p:spPr>
          <a:xfrm>
            <a:off x="1192375" y="1523775"/>
            <a:ext cx="3453529" cy="2683422"/>
          </a:xfrm>
          <a:prstGeom prst="rect">
            <a:avLst/>
          </a:prstGeom>
          <a:noFill/>
          <a:ln>
            <a:noFill/>
          </a:ln>
        </p:spPr>
      </p:pic>
      <p:pic>
        <p:nvPicPr>
          <p:cNvPr id="307" name="Google Shape;307;p32"/>
          <p:cNvPicPr preferRelativeResize="0"/>
          <p:nvPr/>
        </p:nvPicPr>
        <p:blipFill rotWithShape="1">
          <a:blip r:embed="rId4">
            <a:alphaModFix/>
          </a:blip>
          <a:srcRect b="0" l="0" r="44012" t="0"/>
          <a:stretch/>
        </p:blipFill>
        <p:spPr>
          <a:xfrm>
            <a:off x="5779225" y="1523775"/>
            <a:ext cx="2172401" cy="2910124"/>
          </a:xfrm>
          <a:prstGeom prst="rect">
            <a:avLst/>
          </a:prstGeom>
          <a:noFill/>
          <a:ln>
            <a:noFill/>
          </a:ln>
        </p:spPr>
      </p:pic>
      <p:cxnSp>
        <p:nvCxnSpPr>
          <p:cNvPr id="308" name="Google Shape;308;p32"/>
          <p:cNvCxnSpPr/>
          <p:nvPr/>
        </p:nvCxnSpPr>
        <p:spPr>
          <a:xfrm flipH="1" rot="10800000">
            <a:off x="2172825" y="2414575"/>
            <a:ext cx="3653100" cy="9132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3"/>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Task 3</a:t>
            </a:r>
            <a:endParaRPr sz="4800">
              <a:latin typeface="Amatic SC"/>
              <a:ea typeface="Amatic SC"/>
              <a:cs typeface="Amatic SC"/>
              <a:sym typeface="Amatic SC"/>
            </a:endParaRPr>
          </a:p>
        </p:txBody>
      </p:sp>
      <p:grpSp>
        <p:nvGrpSpPr>
          <p:cNvPr id="314" name="Google Shape;314;p33"/>
          <p:cNvGrpSpPr/>
          <p:nvPr/>
        </p:nvGrpSpPr>
        <p:grpSpPr>
          <a:xfrm>
            <a:off x="8363226" y="11"/>
            <a:ext cx="704961" cy="707541"/>
            <a:chOff x="6654650" y="3665275"/>
            <a:chExt cx="409100" cy="409125"/>
          </a:xfrm>
        </p:grpSpPr>
        <p:sp>
          <p:nvSpPr>
            <p:cNvPr id="315" name="Google Shape;315;p33"/>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7" name="Google Shape;317;p33"/>
          <p:cNvPicPr preferRelativeResize="0"/>
          <p:nvPr/>
        </p:nvPicPr>
        <p:blipFill rotWithShape="1">
          <a:blip r:embed="rId3">
            <a:alphaModFix/>
          </a:blip>
          <a:srcRect b="14950" l="0" r="0" t="13380"/>
          <a:stretch/>
        </p:blipFill>
        <p:spPr>
          <a:xfrm>
            <a:off x="3060375" y="2347325"/>
            <a:ext cx="2876678" cy="2748947"/>
          </a:xfrm>
          <a:prstGeom prst="rect">
            <a:avLst/>
          </a:prstGeom>
          <a:noFill/>
          <a:ln>
            <a:noFill/>
          </a:ln>
        </p:spPr>
      </p:pic>
      <p:pic>
        <p:nvPicPr>
          <p:cNvPr id="318" name="Google Shape;318;p33"/>
          <p:cNvPicPr preferRelativeResize="0"/>
          <p:nvPr/>
        </p:nvPicPr>
        <p:blipFill rotWithShape="1">
          <a:blip r:embed="rId4">
            <a:alphaModFix/>
          </a:blip>
          <a:srcRect b="3571" l="1820" r="6679" t="3170"/>
          <a:stretch/>
        </p:blipFill>
        <p:spPr>
          <a:xfrm>
            <a:off x="3089350" y="78925"/>
            <a:ext cx="2818721" cy="2154676"/>
          </a:xfrm>
          <a:prstGeom prst="rect">
            <a:avLst/>
          </a:prstGeom>
          <a:noFill/>
          <a:ln>
            <a:noFill/>
          </a:ln>
        </p:spPr>
      </p:pic>
      <p:pic>
        <p:nvPicPr>
          <p:cNvPr id="319" name="Google Shape;319;p33"/>
          <p:cNvPicPr preferRelativeResize="0"/>
          <p:nvPr/>
        </p:nvPicPr>
        <p:blipFill rotWithShape="1">
          <a:blip r:embed="rId5">
            <a:alphaModFix/>
          </a:blip>
          <a:srcRect b="22566" l="0" r="0" t="2611"/>
          <a:stretch/>
        </p:blipFill>
        <p:spPr>
          <a:xfrm>
            <a:off x="6015375" y="1003125"/>
            <a:ext cx="2755575" cy="2748947"/>
          </a:xfrm>
          <a:prstGeom prst="rect">
            <a:avLst/>
          </a:prstGeom>
          <a:noFill/>
          <a:ln>
            <a:noFill/>
          </a:ln>
        </p:spPr>
      </p:pic>
      <p:pic>
        <p:nvPicPr>
          <p:cNvPr id="320" name="Google Shape;320;p33"/>
          <p:cNvPicPr preferRelativeResize="0"/>
          <p:nvPr/>
        </p:nvPicPr>
        <p:blipFill>
          <a:blip r:embed="rId6">
            <a:alphaModFix/>
          </a:blip>
          <a:stretch>
            <a:fillRect/>
          </a:stretch>
        </p:blipFill>
        <p:spPr>
          <a:xfrm>
            <a:off x="0" y="1904500"/>
            <a:ext cx="2755570" cy="2066677"/>
          </a:xfrm>
          <a:prstGeom prst="rect">
            <a:avLst/>
          </a:prstGeom>
          <a:noFill/>
          <a:ln>
            <a:noFill/>
          </a:ln>
        </p:spPr>
      </p:pic>
      <p:cxnSp>
        <p:nvCxnSpPr>
          <p:cNvPr id="321" name="Google Shape;321;p33"/>
          <p:cNvCxnSpPr/>
          <p:nvPr/>
        </p:nvCxnSpPr>
        <p:spPr>
          <a:xfrm flipH="1" rot="10800000">
            <a:off x="555650" y="2510325"/>
            <a:ext cx="2366100" cy="13305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Task 3</a:t>
            </a:r>
            <a:endParaRPr sz="4800">
              <a:latin typeface="Amatic SC"/>
              <a:ea typeface="Amatic SC"/>
              <a:cs typeface="Amatic SC"/>
              <a:sym typeface="Amatic SC"/>
            </a:endParaRPr>
          </a:p>
        </p:txBody>
      </p:sp>
      <p:grpSp>
        <p:nvGrpSpPr>
          <p:cNvPr id="327" name="Google Shape;327;p34"/>
          <p:cNvGrpSpPr/>
          <p:nvPr/>
        </p:nvGrpSpPr>
        <p:grpSpPr>
          <a:xfrm>
            <a:off x="8363226" y="11"/>
            <a:ext cx="704961" cy="707541"/>
            <a:chOff x="6654650" y="3665275"/>
            <a:chExt cx="409100" cy="409125"/>
          </a:xfrm>
        </p:grpSpPr>
        <p:sp>
          <p:nvSpPr>
            <p:cNvPr id="328" name="Google Shape;328;p3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0" name="Google Shape;330;p34"/>
          <p:cNvPicPr preferRelativeResize="0"/>
          <p:nvPr/>
        </p:nvPicPr>
        <p:blipFill rotWithShape="1">
          <a:blip r:embed="rId3">
            <a:alphaModFix/>
          </a:blip>
          <a:srcRect b="14950" l="0" r="0" t="13380"/>
          <a:stretch/>
        </p:blipFill>
        <p:spPr>
          <a:xfrm>
            <a:off x="3060375" y="2347325"/>
            <a:ext cx="2876678" cy="2748947"/>
          </a:xfrm>
          <a:prstGeom prst="rect">
            <a:avLst/>
          </a:prstGeom>
          <a:noFill/>
          <a:ln>
            <a:noFill/>
          </a:ln>
        </p:spPr>
      </p:pic>
      <p:pic>
        <p:nvPicPr>
          <p:cNvPr id="331" name="Google Shape;331;p34"/>
          <p:cNvPicPr preferRelativeResize="0"/>
          <p:nvPr/>
        </p:nvPicPr>
        <p:blipFill rotWithShape="1">
          <a:blip r:embed="rId4">
            <a:alphaModFix/>
          </a:blip>
          <a:srcRect b="3571" l="1820" r="6679" t="3170"/>
          <a:stretch/>
        </p:blipFill>
        <p:spPr>
          <a:xfrm>
            <a:off x="3089350" y="78925"/>
            <a:ext cx="2818721" cy="2154676"/>
          </a:xfrm>
          <a:prstGeom prst="rect">
            <a:avLst/>
          </a:prstGeom>
          <a:noFill/>
          <a:ln>
            <a:noFill/>
          </a:ln>
        </p:spPr>
      </p:pic>
      <p:pic>
        <p:nvPicPr>
          <p:cNvPr id="332" name="Google Shape;332;p34"/>
          <p:cNvPicPr preferRelativeResize="0"/>
          <p:nvPr/>
        </p:nvPicPr>
        <p:blipFill rotWithShape="1">
          <a:blip r:embed="rId5">
            <a:alphaModFix/>
          </a:blip>
          <a:srcRect b="22566" l="0" r="0" t="2611"/>
          <a:stretch/>
        </p:blipFill>
        <p:spPr>
          <a:xfrm>
            <a:off x="6015375" y="1003125"/>
            <a:ext cx="2755575" cy="2748947"/>
          </a:xfrm>
          <a:prstGeom prst="rect">
            <a:avLst/>
          </a:prstGeom>
          <a:noFill/>
          <a:ln>
            <a:noFill/>
          </a:ln>
        </p:spPr>
      </p:pic>
      <p:pic>
        <p:nvPicPr>
          <p:cNvPr id="333" name="Google Shape;333;p34"/>
          <p:cNvPicPr preferRelativeResize="0"/>
          <p:nvPr/>
        </p:nvPicPr>
        <p:blipFill>
          <a:blip r:embed="rId6">
            <a:alphaModFix/>
          </a:blip>
          <a:stretch>
            <a:fillRect/>
          </a:stretch>
        </p:blipFill>
        <p:spPr>
          <a:xfrm>
            <a:off x="0" y="1904500"/>
            <a:ext cx="2755570" cy="2066677"/>
          </a:xfrm>
          <a:prstGeom prst="rect">
            <a:avLst/>
          </a:prstGeom>
          <a:noFill/>
          <a:ln>
            <a:noFill/>
          </a:ln>
        </p:spPr>
      </p:pic>
      <p:cxnSp>
        <p:nvCxnSpPr>
          <p:cNvPr id="334" name="Google Shape;334;p34"/>
          <p:cNvCxnSpPr/>
          <p:nvPr/>
        </p:nvCxnSpPr>
        <p:spPr>
          <a:xfrm flipH="1" rot="10800000">
            <a:off x="555650" y="2510325"/>
            <a:ext cx="2366100" cy="13305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335" name="Google Shape;335;p34"/>
          <p:cNvPicPr preferRelativeResize="0"/>
          <p:nvPr/>
        </p:nvPicPr>
        <p:blipFill rotWithShape="1">
          <a:blip r:embed="rId7">
            <a:alphaModFix/>
          </a:blip>
          <a:srcRect b="4557" l="4662" r="7855" t="3750"/>
          <a:stretch/>
        </p:blipFill>
        <p:spPr>
          <a:xfrm>
            <a:off x="3471388" y="1309025"/>
            <a:ext cx="2201230" cy="30765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5"/>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6964"/>
                </a:solidFill>
                <a:latin typeface="Amatic SC"/>
                <a:ea typeface="Amatic SC"/>
                <a:cs typeface="Amatic SC"/>
                <a:sym typeface="Amatic SC"/>
              </a:rPr>
              <a:t>EXPERIMENT</a:t>
            </a:r>
            <a:endParaRPr sz="4800">
              <a:solidFill>
                <a:srgbClr val="FF6964"/>
              </a:solidFill>
              <a:latin typeface="Amatic SC"/>
              <a:ea typeface="Amatic SC"/>
              <a:cs typeface="Amatic SC"/>
              <a:sym typeface="Amatic SC"/>
            </a:endParaRPr>
          </a:p>
        </p:txBody>
      </p:sp>
      <p:sp>
        <p:nvSpPr>
          <p:cNvPr id="341" name="Google Shape;341;p35"/>
          <p:cNvSpPr txBox="1"/>
          <p:nvPr/>
        </p:nvSpPr>
        <p:spPr>
          <a:xfrm>
            <a:off x="372875" y="1460100"/>
            <a:ext cx="5775900" cy="24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matic SC"/>
                <a:ea typeface="Amatic SC"/>
                <a:cs typeface="Amatic SC"/>
                <a:sym typeface="Amatic SC"/>
              </a:rPr>
              <a:t>Language pairs: </a:t>
            </a:r>
            <a:endParaRPr sz="2400">
              <a:solidFill>
                <a:schemeClr val="dk1"/>
              </a:solidFill>
              <a:latin typeface="Amatic SC"/>
              <a:ea typeface="Amatic SC"/>
              <a:cs typeface="Amatic SC"/>
              <a:sym typeface="Amatic SC"/>
            </a:endParaRPr>
          </a:p>
          <a:p>
            <a:pPr indent="457200" lvl="0" marL="0" rtl="0" algn="l">
              <a:spcBef>
                <a:spcPts val="0"/>
              </a:spcBef>
              <a:spcAft>
                <a:spcPts val="0"/>
              </a:spcAft>
              <a:buNone/>
            </a:pPr>
            <a:r>
              <a:rPr lang="en" sz="2400">
                <a:solidFill>
                  <a:schemeClr val="dk1"/>
                </a:solidFill>
                <a:latin typeface="Amatic SC"/>
                <a:ea typeface="Amatic SC"/>
                <a:cs typeface="Amatic SC"/>
                <a:sym typeface="Amatic SC"/>
              </a:rPr>
              <a:t>English -&gt; Chinese, Chinese -&gt; English</a:t>
            </a:r>
            <a:endParaRPr sz="2400">
              <a:solidFill>
                <a:schemeClr val="dk1"/>
              </a:solidFill>
              <a:latin typeface="Amatic SC"/>
              <a:ea typeface="Amatic SC"/>
              <a:cs typeface="Amatic SC"/>
              <a:sym typeface="Amatic SC"/>
            </a:endParaRPr>
          </a:p>
          <a:p>
            <a:pPr indent="457200" lvl="0" marL="0" rtl="0" algn="l">
              <a:spcBef>
                <a:spcPts val="0"/>
              </a:spcBef>
              <a:spcAft>
                <a:spcPts val="0"/>
              </a:spcAft>
              <a:buNone/>
            </a:pPr>
            <a:r>
              <a:t/>
            </a:r>
            <a:endParaRPr sz="2400">
              <a:solidFill>
                <a:schemeClr val="dk1"/>
              </a:solidFill>
              <a:latin typeface="Amatic SC"/>
              <a:ea typeface="Amatic SC"/>
              <a:cs typeface="Amatic SC"/>
              <a:sym typeface="Amatic SC"/>
            </a:endParaRPr>
          </a:p>
          <a:p>
            <a:pPr indent="0" lvl="0" marL="0" rtl="0" algn="l">
              <a:spcBef>
                <a:spcPts val="0"/>
              </a:spcBef>
              <a:spcAft>
                <a:spcPts val="0"/>
              </a:spcAft>
              <a:buNone/>
            </a:pPr>
            <a:r>
              <a:rPr lang="en" sz="2400">
                <a:solidFill>
                  <a:schemeClr val="dk1"/>
                </a:solidFill>
                <a:latin typeface="Amatic SC"/>
                <a:ea typeface="Amatic SC"/>
                <a:cs typeface="Amatic SC"/>
                <a:sym typeface="Amatic SC"/>
              </a:rPr>
              <a:t>Tasks:</a:t>
            </a:r>
            <a:endParaRPr sz="2400">
              <a:solidFill>
                <a:schemeClr val="dk1"/>
              </a:solidFill>
              <a:latin typeface="Amatic SC"/>
              <a:ea typeface="Amatic SC"/>
              <a:cs typeface="Amatic SC"/>
              <a:sym typeface="Amatic SC"/>
            </a:endParaRPr>
          </a:p>
          <a:p>
            <a:pPr indent="-381000" lvl="0" marL="457200" rtl="0" algn="l">
              <a:spcBef>
                <a:spcPts val="0"/>
              </a:spcBef>
              <a:spcAft>
                <a:spcPts val="0"/>
              </a:spcAft>
              <a:buClr>
                <a:schemeClr val="dk1"/>
              </a:buClr>
              <a:buSzPts val="2400"/>
              <a:buFont typeface="Amatic SC"/>
              <a:buAutoNum type="arabicPeriod"/>
            </a:pPr>
            <a:r>
              <a:rPr lang="en" sz="2400">
                <a:solidFill>
                  <a:schemeClr val="dk1"/>
                </a:solidFill>
                <a:latin typeface="Amatic SC"/>
                <a:ea typeface="Amatic SC"/>
                <a:cs typeface="Amatic SC"/>
                <a:sym typeface="Amatic SC"/>
              </a:rPr>
              <a:t>Chat with another user in your target language</a:t>
            </a:r>
            <a:endParaRPr sz="2400">
              <a:solidFill>
                <a:schemeClr val="dk1"/>
              </a:solidFill>
              <a:latin typeface="Amatic SC"/>
              <a:ea typeface="Amatic SC"/>
              <a:cs typeface="Amatic SC"/>
              <a:sym typeface="Amatic SC"/>
            </a:endParaRPr>
          </a:p>
          <a:p>
            <a:pPr indent="-381000" lvl="0" marL="457200" rtl="0" algn="l">
              <a:spcBef>
                <a:spcPts val="0"/>
              </a:spcBef>
              <a:spcAft>
                <a:spcPts val="0"/>
              </a:spcAft>
              <a:buClr>
                <a:schemeClr val="dk1"/>
              </a:buClr>
              <a:buSzPts val="2400"/>
              <a:buFont typeface="Amatic SC"/>
              <a:buAutoNum type="arabicPeriod"/>
            </a:pPr>
            <a:r>
              <a:rPr lang="en" sz="2400">
                <a:solidFill>
                  <a:schemeClr val="dk1"/>
                </a:solidFill>
                <a:latin typeface="Amatic SC"/>
                <a:ea typeface="Amatic SC"/>
                <a:cs typeface="Amatic SC"/>
                <a:sym typeface="Amatic SC"/>
              </a:rPr>
              <a:t>Practice a real-world scenario in your target language</a:t>
            </a:r>
            <a:endParaRPr sz="2400">
              <a:solidFill>
                <a:schemeClr val="dk1"/>
              </a:solidFill>
              <a:latin typeface="Amatic SC"/>
              <a:ea typeface="Amatic SC"/>
              <a:cs typeface="Amatic SC"/>
              <a:sym typeface="Amatic SC"/>
            </a:endParaRPr>
          </a:p>
          <a:p>
            <a:pPr indent="-381000" lvl="0" marL="457200" rtl="0" algn="l">
              <a:spcBef>
                <a:spcPts val="0"/>
              </a:spcBef>
              <a:spcAft>
                <a:spcPts val="0"/>
              </a:spcAft>
              <a:buClr>
                <a:schemeClr val="dk1"/>
              </a:buClr>
              <a:buSzPts val="2400"/>
              <a:buFont typeface="Amatic SC"/>
              <a:buAutoNum type="arabicPeriod"/>
            </a:pPr>
            <a:r>
              <a:rPr lang="en" sz="2400">
                <a:solidFill>
                  <a:schemeClr val="dk1"/>
                </a:solidFill>
                <a:latin typeface="Amatic SC"/>
                <a:ea typeface="Amatic SC"/>
                <a:cs typeface="Amatic SC"/>
                <a:sym typeface="Amatic SC"/>
              </a:rPr>
              <a:t>Help another user practice a real-world scenario in your native language</a:t>
            </a:r>
            <a:endParaRPr sz="2400">
              <a:solidFill>
                <a:schemeClr val="dk1"/>
              </a:solidFill>
              <a:latin typeface="Amatic SC"/>
              <a:ea typeface="Amatic SC"/>
              <a:cs typeface="Amatic SC"/>
              <a:sym typeface="Amatic SC"/>
            </a:endParaRPr>
          </a:p>
        </p:txBody>
      </p:sp>
      <p:pic>
        <p:nvPicPr>
          <p:cNvPr id="342" name="Google Shape;342;p35"/>
          <p:cNvPicPr preferRelativeResize="0"/>
          <p:nvPr/>
        </p:nvPicPr>
        <p:blipFill rotWithShape="1">
          <a:blip r:embed="rId3">
            <a:alphaModFix/>
          </a:blip>
          <a:srcRect b="0" l="0" r="18844" t="0"/>
          <a:stretch/>
        </p:blipFill>
        <p:spPr>
          <a:xfrm>
            <a:off x="6242775" y="2315525"/>
            <a:ext cx="2817501" cy="1963126"/>
          </a:xfrm>
          <a:prstGeom prst="rect">
            <a:avLst/>
          </a:prstGeom>
          <a:noFill/>
          <a:ln>
            <a:noFill/>
          </a:ln>
        </p:spPr>
      </p:pic>
      <p:pic>
        <p:nvPicPr>
          <p:cNvPr id="343" name="Google Shape;343;p35"/>
          <p:cNvPicPr preferRelativeResize="0"/>
          <p:nvPr/>
        </p:nvPicPr>
        <p:blipFill>
          <a:blip r:embed="rId4">
            <a:alphaModFix/>
          </a:blip>
          <a:stretch>
            <a:fillRect/>
          </a:stretch>
        </p:blipFill>
        <p:spPr>
          <a:xfrm>
            <a:off x="5387650" y="189050"/>
            <a:ext cx="3672618" cy="2015225"/>
          </a:xfrm>
          <a:prstGeom prst="rect">
            <a:avLst/>
          </a:prstGeom>
          <a:noFill/>
          <a:ln>
            <a:noFill/>
          </a:ln>
        </p:spPr>
      </p:pic>
      <p:pic>
        <p:nvPicPr>
          <p:cNvPr id="344" name="Google Shape;344;p35"/>
          <p:cNvPicPr preferRelativeResize="0"/>
          <p:nvPr/>
        </p:nvPicPr>
        <p:blipFill>
          <a:blip r:embed="rId5">
            <a:alphaModFix amt="30000"/>
          </a:blip>
          <a:stretch>
            <a:fillRect/>
          </a:stretch>
        </p:blipFill>
        <p:spPr>
          <a:xfrm>
            <a:off x="2410575" y="561800"/>
            <a:ext cx="572700" cy="57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6"/>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6964"/>
                </a:solidFill>
                <a:latin typeface="Amatic SC"/>
                <a:ea typeface="Amatic SC"/>
                <a:cs typeface="Amatic SC"/>
                <a:sym typeface="Amatic SC"/>
              </a:rPr>
              <a:t>EXPERIMENT</a:t>
            </a:r>
            <a:endParaRPr sz="4800">
              <a:solidFill>
                <a:srgbClr val="FF6964"/>
              </a:solidFill>
              <a:latin typeface="Amatic SC"/>
              <a:ea typeface="Amatic SC"/>
              <a:cs typeface="Amatic SC"/>
              <a:sym typeface="Amatic SC"/>
            </a:endParaRPr>
          </a:p>
        </p:txBody>
      </p:sp>
      <p:sp>
        <p:nvSpPr>
          <p:cNvPr id="350" name="Google Shape;350;p36"/>
          <p:cNvSpPr/>
          <p:nvPr/>
        </p:nvSpPr>
        <p:spPr>
          <a:xfrm>
            <a:off x="887900" y="1792125"/>
            <a:ext cx="7807200" cy="2988600"/>
          </a:xfrm>
          <a:prstGeom prst="wedgeRoundRectCallout">
            <a:avLst>
              <a:gd fmla="val -39845" name="adj1"/>
              <a:gd fmla="val -68298" name="adj2"/>
              <a:gd fmla="val 0" name="adj3"/>
            </a:avLst>
          </a:prstGeom>
          <a:no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txBox="1"/>
          <p:nvPr/>
        </p:nvSpPr>
        <p:spPr>
          <a:xfrm>
            <a:off x="1340300" y="1993325"/>
            <a:ext cx="6902400" cy="30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latin typeface="Amatic SC"/>
                <a:ea typeface="Amatic SC"/>
                <a:cs typeface="Amatic SC"/>
                <a:sym typeface="Amatic SC"/>
              </a:rPr>
              <a:t>Difficulties:</a:t>
            </a:r>
            <a:endParaRPr sz="4800">
              <a:solidFill>
                <a:schemeClr val="dk1"/>
              </a:solidFill>
              <a:latin typeface="Amatic SC"/>
              <a:ea typeface="Amatic SC"/>
              <a:cs typeface="Amatic SC"/>
              <a:sym typeface="Amatic SC"/>
            </a:endParaRPr>
          </a:p>
          <a:p>
            <a:pPr indent="-419100" lvl="0" marL="457200" rtl="0" algn="l">
              <a:spcBef>
                <a:spcPts val="0"/>
              </a:spcBef>
              <a:spcAft>
                <a:spcPts val="0"/>
              </a:spcAft>
              <a:buClr>
                <a:schemeClr val="dk1"/>
              </a:buClr>
              <a:buSzPts val="3000"/>
              <a:buFont typeface="Amatic SC"/>
              <a:buChar char="●"/>
            </a:pPr>
            <a:r>
              <a:rPr lang="en" sz="3000">
                <a:solidFill>
                  <a:schemeClr val="dk1"/>
                </a:solidFill>
                <a:latin typeface="Amatic SC"/>
                <a:ea typeface="Amatic SC"/>
                <a:cs typeface="Amatic SC"/>
                <a:sym typeface="Amatic SC"/>
              </a:rPr>
              <a:t>Impossible to give real-time feedback on language</a:t>
            </a:r>
            <a:endParaRPr sz="3000">
              <a:solidFill>
                <a:schemeClr val="dk1"/>
              </a:solidFill>
              <a:latin typeface="Amatic SC"/>
              <a:ea typeface="Amatic SC"/>
              <a:cs typeface="Amatic SC"/>
              <a:sym typeface="Amatic SC"/>
            </a:endParaRPr>
          </a:p>
          <a:p>
            <a:pPr indent="-419100" lvl="0" marL="457200" rtl="0" algn="l">
              <a:spcBef>
                <a:spcPts val="0"/>
              </a:spcBef>
              <a:spcAft>
                <a:spcPts val="0"/>
              </a:spcAft>
              <a:buClr>
                <a:schemeClr val="dk1"/>
              </a:buClr>
              <a:buSzPts val="3000"/>
              <a:buFont typeface="Amatic SC"/>
              <a:buChar char="●"/>
            </a:pPr>
            <a:r>
              <a:rPr lang="en" sz="3000">
                <a:solidFill>
                  <a:schemeClr val="dk1"/>
                </a:solidFill>
                <a:latin typeface="Amatic SC"/>
                <a:ea typeface="Amatic SC"/>
                <a:cs typeface="Amatic SC"/>
                <a:sym typeface="Amatic SC"/>
              </a:rPr>
              <a:t>Interface in non-native language is confusing</a:t>
            </a:r>
            <a:endParaRPr sz="3000">
              <a:solidFill>
                <a:schemeClr val="dk1"/>
              </a:solidFill>
              <a:latin typeface="Amatic SC"/>
              <a:ea typeface="Amatic SC"/>
              <a:cs typeface="Amatic SC"/>
              <a:sym typeface="Amatic SC"/>
            </a:endParaRPr>
          </a:p>
          <a:p>
            <a:pPr indent="-419100" lvl="0" marL="457200" rtl="0" algn="l">
              <a:spcBef>
                <a:spcPts val="0"/>
              </a:spcBef>
              <a:spcAft>
                <a:spcPts val="0"/>
              </a:spcAft>
              <a:buClr>
                <a:schemeClr val="dk1"/>
              </a:buClr>
              <a:buSzPts val="3000"/>
              <a:buFont typeface="Amatic SC"/>
              <a:buChar char="●"/>
            </a:pPr>
            <a:r>
              <a:rPr lang="en" sz="3000">
                <a:solidFill>
                  <a:schemeClr val="dk1"/>
                </a:solidFill>
                <a:latin typeface="Amatic SC"/>
                <a:ea typeface="Amatic SC"/>
                <a:cs typeface="Amatic SC"/>
                <a:sym typeface="Amatic SC"/>
              </a:rPr>
              <a:t>Not obvious whether partner is AI or another human user</a:t>
            </a:r>
            <a:endParaRPr sz="3000">
              <a:solidFill>
                <a:schemeClr val="dk1"/>
              </a:solidFill>
              <a:latin typeface="Amatic SC"/>
              <a:ea typeface="Amatic SC"/>
              <a:cs typeface="Amatic SC"/>
              <a:sym typeface="Amatic SC"/>
            </a:endParaRPr>
          </a:p>
        </p:txBody>
      </p:sp>
      <p:pic>
        <p:nvPicPr>
          <p:cNvPr id="352" name="Google Shape;352;p36"/>
          <p:cNvPicPr preferRelativeResize="0"/>
          <p:nvPr/>
        </p:nvPicPr>
        <p:blipFill>
          <a:blip r:embed="rId3">
            <a:alphaModFix amt="30000"/>
          </a:blip>
          <a:stretch>
            <a:fillRect/>
          </a:stretch>
        </p:blipFill>
        <p:spPr>
          <a:xfrm>
            <a:off x="2438500" y="552500"/>
            <a:ext cx="572700" cy="57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7"/>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iNSIGHTS</a:t>
            </a:r>
            <a:endParaRPr sz="4800">
              <a:latin typeface="Amatic SC"/>
              <a:ea typeface="Amatic SC"/>
              <a:cs typeface="Amatic SC"/>
              <a:sym typeface="Amatic SC"/>
            </a:endParaRPr>
          </a:p>
        </p:txBody>
      </p:sp>
      <p:pic>
        <p:nvPicPr>
          <p:cNvPr id="358" name="Google Shape;358;p37"/>
          <p:cNvPicPr preferRelativeResize="0"/>
          <p:nvPr/>
        </p:nvPicPr>
        <p:blipFill>
          <a:blip r:embed="rId3">
            <a:alphaModFix amt="30000"/>
          </a:blip>
          <a:stretch>
            <a:fillRect/>
          </a:stretch>
        </p:blipFill>
        <p:spPr>
          <a:xfrm>
            <a:off x="2791975" y="599000"/>
            <a:ext cx="572700" cy="572700"/>
          </a:xfrm>
          <a:prstGeom prst="rect">
            <a:avLst/>
          </a:prstGeom>
          <a:noFill/>
          <a:ln>
            <a:noFill/>
          </a:ln>
        </p:spPr>
      </p:pic>
      <p:sp>
        <p:nvSpPr>
          <p:cNvPr id="359" name="Google Shape;359;p37"/>
          <p:cNvSpPr txBox="1"/>
          <p:nvPr>
            <p:ph type="title"/>
          </p:nvPr>
        </p:nvSpPr>
        <p:spPr>
          <a:xfrm>
            <a:off x="311700" y="1649525"/>
            <a:ext cx="29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6964"/>
                </a:solidFill>
                <a:latin typeface="Amatic SC"/>
                <a:ea typeface="Amatic SC"/>
                <a:cs typeface="Amatic SC"/>
                <a:sym typeface="Amatic SC"/>
              </a:rPr>
              <a:t>Ai OVER huMAN</a:t>
            </a:r>
            <a:endParaRPr sz="3000">
              <a:solidFill>
                <a:srgbClr val="FF6964"/>
              </a:solidFill>
              <a:latin typeface="Amatic SC"/>
              <a:ea typeface="Amatic SC"/>
              <a:cs typeface="Amatic SC"/>
              <a:sym typeface="Amatic SC"/>
            </a:endParaRPr>
          </a:p>
        </p:txBody>
      </p:sp>
      <p:sp>
        <p:nvSpPr>
          <p:cNvPr id="360" name="Google Shape;360;p37"/>
          <p:cNvSpPr/>
          <p:nvPr/>
        </p:nvSpPr>
        <p:spPr>
          <a:xfrm flipH="1" rot="10800000">
            <a:off x="2666675" y="1340525"/>
            <a:ext cx="5448600" cy="881700"/>
          </a:xfrm>
          <a:prstGeom prst="wedgeRoundRectCallout">
            <a:avLst>
              <a:gd fmla="val -57952" name="adj1"/>
              <a:gd fmla="val -26616" name="adj2"/>
              <a:gd fmla="val 0" name="adj3"/>
            </a:avLst>
          </a:prstGeom>
          <a:no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txBox="1"/>
          <p:nvPr>
            <p:ph type="title"/>
          </p:nvPr>
        </p:nvSpPr>
        <p:spPr>
          <a:xfrm>
            <a:off x="2049375" y="1423875"/>
            <a:ext cx="6288000" cy="8496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sz="1100"/>
              <a:t>“If it’s an AI, I would feel a </a:t>
            </a:r>
            <a:r>
              <a:rPr b="1" lang="en" sz="1100"/>
              <a:t>little more comfortable making mistakes</a:t>
            </a:r>
            <a:r>
              <a:rPr lang="en" sz="1100"/>
              <a:t>”</a:t>
            </a:r>
            <a:endParaRPr sz="1100"/>
          </a:p>
          <a:p>
            <a:pPr indent="-298450" lvl="1" marL="914400" rtl="0" algn="l">
              <a:lnSpc>
                <a:spcPct val="115000"/>
              </a:lnSpc>
              <a:spcBef>
                <a:spcPts val="0"/>
              </a:spcBef>
              <a:spcAft>
                <a:spcPts val="0"/>
              </a:spcAft>
              <a:buSzPts val="1100"/>
              <a:buChar char="○"/>
            </a:pPr>
            <a:r>
              <a:rPr lang="en" sz="1100"/>
              <a:t>“If it’s a real person, I would be a lot more conscious that I am wasting their time”</a:t>
            </a:r>
            <a:endParaRPr sz="1100"/>
          </a:p>
          <a:p>
            <a:pPr indent="-298450" lvl="1" marL="914400" rtl="0" algn="l">
              <a:lnSpc>
                <a:spcPct val="115000"/>
              </a:lnSpc>
              <a:spcBef>
                <a:spcPts val="0"/>
              </a:spcBef>
              <a:spcAft>
                <a:spcPts val="0"/>
              </a:spcAft>
              <a:buSzPts val="1100"/>
              <a:buChar char="○"/>
            </a:pPr>
            <a:r>
              <a:rPr lang="en" sz="1100"/>
              <a:t>[translated from Chinese] “</a:t>
            </a:r>
            <a:r>
              <a:rPr b="1" lang="en" sz="1100"/>
              <a:t>If the AI is smart enough</a:t>
            </a:r>
            <a:r>
              <a:rPr lang="en" sz="1100"/>
              <a:t>, I’d prefer AI”</a:t>
            </a:r>
            <a:endParaRPr sz="1100"/>
          </a:p>
          <a:p>
            <a:pPr indent="0" lvl="0" marL="0" rtl="0" algn="l">
              <a:spcBef>
                <a:spcPts val="0"/>
              </a:spcBef>
              <a:spcAft>
                <a:spcPts val="0"/>
              </a:spcAft>
              <a:buNone/>
            </a:pPr>
            <a:r>
              <a:t/>
            </a:r>
            <a:endParaRPr sz="4800">
              <a:latin typeface="Amatic SC"/>
              <a:ea typeface="Amatic SC"/>
              <a:cs typeface="Amatic SC"/>
              <a:sym typeface="Amatic S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iNSIGHTS</a:t>
            </a:r>
            <a:endParaRPr sz="4800">
              <a:latin typeface="Amatic SC"/>
              <a:ea typeface="Amatic SC"/>
              <a:cs typeface="Amatic SC"/>
              <a:sym typeface="Amatic SC"/>
            </a:endParaRPr>
          </a:p>
        </p:txBody>
      </p:sp>
      <p:pic>
        <p:nvPicPr>
          <p:cNvPr id="367" name="Google Shape;367;p38"/>
          <p:cNvPicPr preferRelativeResize="0"/>
          <p:nvPr/>
        </p:nvPicPr>
        <p:blipFill>
          <a:blip r:embed="rId3">
            <a:alphaModFix amt="30000"/>
          </a:blip>
          <a:stretch>
            <a:fillRect/>
          </a:stretch>
        </p:blipFill>
        <p:spPr>
          <a:xfrm>
            <a:off x="2791975" y="599000"/>
            <a:ext cx="572700" cy="572700"/>
          </a:xfrm>
          <a:prstGeom prst="rect">
            <a:avLst/>
          </a:prstGeom>
          <a:noFill/>
          <a:ln>
            <a:noFill/>
          </a:ln>
        </p:spPr>
      </p:pic>
      <p:sp>
        <p:nvSpPr>
          <p:cNvPr id="368" name="Google Shape;368;p38"/>
          <p:cNvSpPr txBox="1"/>
          <p:nvPr>
            <p:ph type="title"/>
          </p:nvPr>
        </p:nvSpPr>
        <p:spPr>
          <a:xfrm>
            <a:off x="311700" y="1649525"/>
            <a:ext cx="29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6964"/>
                </a:solidFill>
                <a:latin typeface="Amatic SC"/>
                <a:ea typeface="Amatic SC"/>
                <a:cs typeface="Amatic SC"/>
                <a:sym typeface="Amatic SC"/>
              </a:rPr>
              <a:t>Ai OVER huMAN</a:t>
            </a:r>
            <a:endParaRPr sz="3000">
              <a:solidFill>
                <a:srgbClr val="FF6964"/>
              </a:solidFill>
              <a:latin typeface="Amatic SC"/>
              <a:ea typeface="Amatic SC"/>
              <a:cs typeface="Amatic SC"/>
              <a:sym typeface="Amatic SC"/>
            </a:endParaRPr>
          </a:p>
        </p:txBody>
      </p:sp>
      <p:sp>
        <p:nvSpPr>
          <p:cNvPr id="369" name="Google Shape;369;p38"/>
          <p:cNvSpPr/>
          <p:nvPr/>
        </p:nvSpPr>
        <p:spPr>
          <a:xfrm flipH="1" rot="10800000">
            <a:off x="2666675" y="1340525"/>
            <a:ext cx="5448600" cy="881700"/>
          </a:xfrm>
          <a:prstGeom prst="wedgeRoundRectCallout">
            <a:avLst>
              <a:gd fmla="val -57952" name="adj1"/>
              <a:gd fmla="val -26616" name="adj2"/>
              <a:gd fmla="val 0" name="adj3"/>
            </a:avLst>
          </a:prstGeom>
          <a:no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txBox="1"/>
          <p:nvPr>
            <p:ph type="title"/>
          </p:nvPr>
        </p:nvSpPr>
        <p:spPr>
          <a:xfrm>
            <a:off x="2049375" y="1423875"/>
            <a:ext cx="6288000" cy="8496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sz="1100"/>
              <a:t>“If it’s an AI, I would feel a </a:t>
            </a:r>
            <a:r>
              <a:rPr b="1" lang="en" sz="1100"/>
              <a:t>little more comfortable making mistakes</a:t>
            </a:r>
            <a:r>
              <a:rPr lang="en" sz="1100"/>
              <a:t>”</a:t>
            </a:r>
            <a:endParaRPr sz="1100"/>
          </a:p>
          <a:p>
            <a:pPr indent="-298450" lvl="1" marL="914400" rtl="0" algn="l">
              <a:lnSpc>
                <a:spcPct val="115000"/>
              </a:lnSpc>
              <a:spcBef>
                <a:spcPts val="0"/>
              </a:spcBef>
              <a:spcAft>
                <a:spcPts val="0"/>
              </a:spcAft>
              <a:buSzPts val="1100"/>
              <a:buChar char="○"/>
            </a:pPr>
            <a:r>
              <a:rPr lang="en" sz="1100"/>
              <a:t>“If it’s a real person, I would be a lot more conscious that I am wasting their time”</a:t>
            </a:r>
            <a:endParaRPr sz="1100"/>
          </a:p>
          <a:p>
            <a:pPr indent="-298450" lvl="1" marL="914400" rtl="0" algn="l">
              <a:lnSpc>
                <a:spcPct val="115000"/>
              </a:lnSpc>
              <a:spcBef>
                <a:spcPts val="0"/>
              </a:spcBef>
              <a:spcAft>
                <a:spcPts val="0"/>
              </a:spcAft>
              <a:buSzPts val="1100"/>
              <a:buChar char="○"/>
            </a:pPr>
            <a:r>
              <a:rPr lang="en" sz="1100"/>
              <a:t>[translated from Chinese] “</a:t>
            </a:r>
            <a:r>
              <a:rPr b="1" lang="en" sz="1100"/>
              <a:t>If the AI is smart enough</a:t>
            </a:r>
            <a:r>
              <a:rPr lang="en" sz="1100"/>
              <a:t>, I’d prefer AI”</a:t>
            </a:r>
            <a:endParaRPr sz="1100"/>
          </a:p>
          <a:p>
            <a:pPr indent="0" lvl="0" marL="0" rtl="0" algn="l">
              <a:spcBef>
                <a:spcPts val="0"/>
              </a:spcBef>
              <a:spcAft>
                <a:spcPts val="0"/>
              </a:spcAft>
              <a:buNone/>
            </a:pPr>
            <a:r>
              <a:t/>
            </a:r>
            <a:endParaRPr sz="4800">
              <a:latin typeface="Amatic SC"/>
              <a:ea typeface="Amatic SC"/>
              <a:cs typeface="Amatic SC"/>
              <a:sym typeface="Amatic SC"/>
            </a:endParaRPr>
          </a:p>
        </p:txBody>
      </p:sp>
      <p:sp>
        <p:nvSpPr>
          <p:cNvPr id="371" name="Google Shape;371;p38"/>
          <p:cNvSpPr txBox="1"/>
          <p:nvPr>
            <p:ph type="title"/>
          </p:nvPr>
        </p:nvSpPr>
        <p:spPr>
          <a:xfrm>
            <a:off x="6114450" y="2798000"/>
            <a:ext cx="29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BEEF"/>
                </a:solidFill>
                <a:latin typeface="Amatic SC"/>
                <a:ea typeface="Amatic SC"/>
                <a:cs typeface="Amatic SC"/>
                <a:sym typeface="Amatic SC"/>
              </a:rPr>
              <a:t>lEARNING Environment</a:t>
            </a:r>
            <a:endParaRPr sz="3000">
              <a:solidFill>
                <a:srgbClr val="00BEEF"/>
              </a:solidFill>
              <a:latin typeface="Amatic SC"/>
              <a:ea typeface="Amatic SC"/>
              <a:cs typeface="Amatic SC"/>
              <a:sym typeface="Amatic SC"/>
            </a:endParaRPr>
          </a:p>
        </p:txBody>
      </p:sp>
      <p:sp>
        <p:nvSpPr>
          <p:cNvPr id="372" name="Google Shape;372;p38"/>
          <p:cNvSpPr/>
          <p:nvPr/>
        </p:nvSpPr>
        <p:spPr>
          <a:xfrm flipH="1" rot="10800000">
            <a:off x="205875" y="2499950"/>
            <a:ext cx="5448600" cy="921300"/>
          </a:xfrm>
          <a:prstGeom prst="wedgeRoundRectCallout">
            <a:avLst>
              <a:gd fmla="val 55283" name="adj1"/>
              <a:gd fmla="val -18732" name="adj2"/>
              <a:gd fmla="val 0" name="adj3"/>
            </a:avLst>
          </a:prstGeom>
          <a:noFill/>
          <a:ln cap="flat" cmpd="sng" w="9525">
            <a:solidFill>
              <a:srgbClr val="00BE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txBox="1"/>
          <p:nvPr>
            <p:ph type="title"/>
          </p:nvPr>
        </p:nvSpPr>
        <p:spPr>
          <a:xfrm>
            <a:off x="-320950" y="2585038"/>
            <a:ext cx="5778000" cy="7626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sz="1100"/>
              <a:t>“Learning experience definitely </a:t>
            </a:r>
            <a:r>
              <a:rPr b="1" lang="en" sz="1100"/>
              <a:t>felt safe</a:t>
            </a:r>
            <a:r>
              <a:rPr lang="en" sz="1100"/>
              <a:t>”</a:t>
            </a:r>
            <a:endParaRPr sz="1100"/>
          </a:p>
          <a:p>
            <a:pPr indent="-298450" lvl="1" marL="914400" rtl="0" algn="l">
              <a:lnSpc>
                <a:spcPct val="115000"/>
              </a:lnSpc>
              <a:spcBef>
                <a:spcPts val="0"/>
              </a:spcBef>
              <a:spcAft>
                <a:spcPts val="0"/>
              </a:spcAft>
              <a:buSzPts val="1100"/>
              <a:buChar char="○"/>
            </a:pPr>
            <a:r>
              <a:rPr lang="en" sz="1100"/>
              <a:t>“I like that it gives me a scenario and encourages me to speak English; regardless being correct or not, </a:t>
            </a:r>
            <a:r>
              <a:rPr b="1" lang="en" sz="1100"/>
              <a:t>I speak more</a:t>
            </a:r>
            <a:r>
              <a:rPr lang="en" sz="1100"/>
              <a:t> in these scenarios”</a:t>
            </a:r>
            <a:endParaRPr sz="1100"/>
          </a:p>
          <a:p>
            <a:pPr indent="0" lvl="0" marL="0" rtl="0" algn="l">
              <a:spcBef>
                <a:spcPts val="0"/>
              </a:spcBef>
              <a:spcAft>
                <a:spcPts val="0"/>
              </a:spcAft>
              <a:buNone/>
            </a:pPr>
            <a:r>
              <a:t/>
            </a:r>
            <a:endParaRPr sz="4800">
              <a:latin typeface="Amatic SC"/>
              <a:ea typeface="Amatic SC"/>
              <a:cs typeface="Amatic SC"/>
              <a:sym typeface="Amatic S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iNSIGHTS</a:t>
            </a:r>
            <a:endParaRPr sz="4800">
              <a:latin typeface="Amatic SC"/>
              <a:ea typeface="Amatic SC"/>
              <a:cs typeface="Amatic SC"/>
              <a:sym typeface="Amatic SC"/>
            </a:endParaRPr>
          </a:p>
        </p:txBody>
      </p:sp>
      <p:pic>
        <p:nvPicPr>
          <p:cNvPr id="379" name="Google Shape;379;p39"/>
          <p:cNvPicPr preferRelativeResize="0"/>
          <p:nvPr/>
        </p:nvPicPr>
        <p:blipFill>
          <a:blip r:embed="rId3">
            <a:alphaModFix amt="30000"/>
          </a:blip>
          <a:stretch>
            <a:fillRect/>
          </a:stretch>
        </p:blipFill>
        <p:spPr>
          <a:xfrm>
            <a:off x="2791975" y="599000"/>
            <a:ext cx="572700" cy="572700"/>
          </a:xfrm>
          <a:prstGeom prst="rect">
            <a:avLst/>
          </a:prstGeom>
          <a:noFill/>
          <a:ln>
            <a:noFill/>
          </a:ln>
        </p:spPr>
      </p:pic>
      <p:sp>
        <p:nvSpPr>
          <p:cNvPr id="380" name="Google Shape;380;p39"/>
          <p:cNvSpPr txBox="1"/>
          <p:nvPr>
            <p:ph type="title"/>
          </p:nvPr>
        </p:nvSpPr>
        <p:spPr>
          <a:xfrm>
            <a:off x="311700" y="1649525"/>
            <a:ext cx="29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6964"/>
                </a:solidFill>
                <a:latin typeface="Amatic SC"/>
                <a:ea typeface="Amatic SC"/>
                <a:cs typeface="Amatic SC"/>
                <a:sym typeface="Amatic SC"/>
              </a:rPr>
              <a:t>AI OVER HUMAN</a:t>
            </a:r>
            <a:endParaRPr sz="3000">
              <a:solidFill>
                <a:srgbClr val="FF6964"/>
              </a:solidFill>
              <a:latin typeface="Amatic SC"/>
              <a:ea typeface="Amatic SC"/>
              <a:cs typeface="Amatic SC"/>
              <a:sym typeface="Amatic SC"/>
            </a:endParaRPr>
          </a:p>
        </p:txBody>
      </p:sp>
      <p:sp>
        <p:nvSpPr>
          <p:cNvPr id="381" name="Google Shape;381;p39"/>
          <p:cNvSpPr/>
          <p:nvPr/>
        </p:nvSpPr>
        <p:spPr>
          <a:xfrm flipH="1" rot="10800000">
            <a:off x="2666675" y="1340525"/>
            <a:ext cx="5448600" cy="881700"/>
          </a:xfrm>
          <a:prstGeom prst="wedgeRoundRectCallout">
            <a:avLst>
              <a:gd fmla="val -57952" name="adj1"/>
              <a:gd fmla="val -26616" name="adj2"/>
              <a:gd fmla="val 0" name="adj3"/>
            </a:avLst>
          </a:prstGeom>
          <a:no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txBox="1"/>
          <p:nvPr>
            <p:ph type="title"/>
          </p:nvPr>
        </p:nvSpPr>
        <p:spPr>
          <a:xfrm>
            <a:off x="2049375" y="1423875"/>
            <a:ext cx="6288000" cy="8496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sz="1100"/>
              <a:t>“If it’s an AI, I would feel a </a:t>
            </a:r>
            <a:r>
              <a:rPr b="1" lang="en" sz="1100"/>
              <a:t>little more comfortable making mistakes</a:t>
            </a:r>
            <a:r>
              <a:rPr lang="en" sz="1100"/>
              <a:t>”</a:t>
            </a:r>
            <a:endParaRPr sz="1100"/>
          </a:p>
          <a:p>
            <a:pPr indent="-298450" lvl="1" marL="914400" rtl="0" algn="l">
              <a:lnSpc>
                <a:spcPct val="115000"/>
              </a:lnSpc>
              <a:spcBef>
                <a:spcPts val="0"/>
              </a:spcBef>
              <a:spcAft>
                <a:spcPts val="0"/>
              </a:spcAft>
              <a:buSzPts val="1100"/>
              <a:buChar char="○"/>
            </a:pPr>
            <a:r>
              <a:rPr lang="en" sz="1100"/>
              <a:t>“If it’s a real person, I would be a lot more conscious that I am wasting their time”</a:t>
            </a:r>
            <a:endParaRPr sz="1100"/>
          </a:p>
          <a:p>
            <a:pPr indent="-298450" lvl="1" marL="914400" rtl="0" algn="l">
              <a:lnSpc>
                <a:spcPct val="115000"/>
              </a:lnSpc>
              <a:spcBef>
                <a:spcPts val="0"/>
              </a:spcBef>
              <a:spcAft>
                <a:spcPts val="0"/>
              </a:spcAft>
              <a:buSzPts val="1100"/>
              <a:buChar char="○"/>
            </a:pPr>
            <a:r>
              <a:rPr lang="en" sz="1100"/>
              <a:t>[translated from Chinese] “</a:t>
            </a:r>
            <a:r>
              <a:rPr b="1" lang="en" sz="1100"/>
              <a:t>If the AI is smart enough</a:t>
            </a:r>
            <a:r>
              <a:rPr lang="en" sz="1100"/>
              <a:t>, I’d prefer AI”</a:t>
            </a:r>
            <a:endParaRPr sz="1100"/>
          </a:p>
          <a:p>
            <a:pPr indent="0" lvl="0" marL="0" rtl="0" algn="l">
              <a:spcBef>
                <a:spcPts val="0"/>
              </a:spcBef>
              <a:spcAft>
                <a:spcPts val="0"/>
              </a:spcAft>
              <a:buNone/>
            </a:pPr>
            <a:r>
              <a:t/>
            </a:r>
            <a:endParaRPr sz="4800">
              <a:latin typeface="Amatic SC"/>
              <a:ea typeface="Amatic SC"/>
              <a:cs typeface="Amatic SC"/>
              <a:sym typeface="Amatic SC"/>
            </a:endParaRPr>
          </a:p>
        </p:txBody>
      </p:sp>
      <p:sp>
        <p:nvSpPr>
          <p:cNvPr id="383" name="Google Shape;383;p39"/>
          <p:cNvSpPr txBox="1"/>
          <p:nvPr>
            <p:ph type="title"/>
          </p:nvPr>
        </p:nvSpPr>
        <p:spPr>
          <a:xfrm>
            <a:off x="6114450" y="2798000"/>
            <a:ext cx="29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BEEF"/>
                </a:solidFill>
                <a:latin typeface="Amatic SC"/>
                <a:ea typeface="Amatic SC"/>
                <a:cs typeface="Amatic SC"/>
                <a:sym typeface="Amatic SC"/>
              </a:rPr>
              <a:t>L</a:t>
            </a:r>
            <a:r>
              <a:rPr lang="en" sz="3000">
                <a:solidFill>
                  <a:srgbClr val="00BEEF"/>
                </a:solidFill>
                <a:latin typeface="Amatic SC"/>
                <a:ea typeface="Amatic SC"/>
                <a:cs typeface="Amatic SC"/>
                <a:sym typeface="Amatic SC"/>
              </a:rPr>
              <a:t>EARNING ENVIRONMENT</a:t>
            </a:r>
            <a:endParaRPr sz="3000">
              <a:solidFill>
                <a:srgbClr val="00BEEF"/>
              </a:solidFill>
              <a:latin typeface="Amatic SC"/>
              <a:ea typeface="Amatic SC"/>
              <a:cs typeface="Amatic SC"/>
              <a:sym typeface="Amatic SC"/>
            </a:endParaRPr>
          </a:p>
        </p:txBody>
      </p:sp>
      <p:sp>
        <p:nvSpPr>
          <p:cNvPr id="384" name="Google Shape;384;p39"/>
          <p:cNvSpPr/>
          <p:nvPr/>
        </p:nvSpPr>
        <p:spPr>
          <a:xfrm flipH="1" rot="10800000">
            <a:off x="205875" y="2499950"/>
            <a:ext cx="5448600" cy="921300"/>
          </a:xfrm>
          <a:prstGeom prst="wedgeRoundRectCallout">
            <a:avLst>
              <a:gd fmla="val 55283" name="adj1"/>
              <a:gd fmla="val -18732" name="adj2"/>
              <a:gd fmla="val 0" name="adj3"/>
            </a:avLst>
          </a:prstGeom>
          <a:noFill/>
          <a:ln cap="flat" cmpd="sng" w="9525">
            <a:solidFill>
              <a:srgbClr val="00BE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txBox="1"/>
          <p:nvPr>
            <p:ph type="title"/>
          </p:nvPr>
        </p:nvSpPr>
        <p:spPr>
          <a:xfrm>
            <a:off x="-320950" y="2585038"/>
            <a:ext cx="5778000" cy="7626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sz="1100"/>
              <a:t>“Learning experience definitely </a:t>
            </a:r>
            <a:r>
              <a:rPr b="1" lang="en" sz="1100"/>
              <a:t>felt safe</a:t>
            </a:r>
            <a:r>
              <a:rPr lang="en" sz="1100"/>
              <a:t>”</a:t>
            </a:r>
            <a:endParaRPr sz="1100"/>
          </a:p>
          <a:p>
            <a:pPr indent="-298450" lvl="1" marL="914400" rtl="0" algn="l">
              <a:lnSpc>
                <a:spcPct val="115000"/>
              </a:lnSpc>
              <a:spcBef>
                <a:spcPts val="0"/>
              </a:spcBef>
              <a:spcAft>
                <a:spcPts val="0"/>
              </a:spcAft>
              <a:buSzPts val="1100"/>
              <a:buChar char="○"/>
            </a:pPr>
            <a:r>
              <a:rPr lang="en" sz="1100"/>
              <a:t>“I like that it gives me a scenario and encourages me to speak English; regardless being correct or not, </a:t>
            </a:r>
            <a:r>
              <a:rPr b="1" lang="en" sz="1100"/>
              <a:t>I speak more</a:t>
            </a:r>
            <a:r>
              <a:rPr lang="en" sz="1100"/>
              <a:t> in these scenarios”</a:t>
            </a:r>
            <a:endParaRPr sz="1100"/>
          </a:p>
          <a:p>
            <a:pPr indent="0" lvl="0" marL="0" rtl="0" algn="l">
              <a:spcBef>
                <a:spcPts val="0"/>
              </a:spcBef>
              <a:spcAft>
                <a:spcPts val="0"/>
              </a:spcAft>
              <a:buNone/>
            </a:pPr>
            <a:r>
              <a:t/>
            </a:r>
            <a:endParaRPr sz="4800">
              <a:latin typeface="Amatic SC"/>
              <a:ea typeface="Amatic SC"/>
              <a:cs typeface="Amatic SC"/>
              <a:sym typeface="Amatic SC"/>
            </a:endParaRPr>
          </a:p>
        </p:txBody>
      </p:sp>
      <p:sp>
        <p:nvSpPr>
          <p:cNvPr id="386" name="Google Shape;386;p39"/>
          <p:cNvSpPr txBox="1"/>
          <p:nvPr>
            <p:ph type="title"/>
          </p:nvPr>
        </p:nvSpPr>
        <p:spPr>
          <a:xfrm>
            <a:off x="311700" y="4088550"/>
            <a:ext cx="29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6AA84F"/>
                </a:solidFill>
                <a:latin typeface="Amatic SC"/>
                <a:ea typeface="Amatic SC"/>
                <a:cs typeface="Amatic SC"/>
                <a:sym typeface="Amatic SC"/>
              </a:rPr>
              <a:t>D</a:t>
            </a:r>
            <a:r>
              <a:rPr lang="en" sz="3000">
                <a:solidFill>
                  <a:srgbClr val="6AA84F"/>
                </a:solidFill>
                <a:latin typeface="Amatic SC"/>
                <a:ea typeface="Amatic SC"/>
                <a:cs typeface="Amatic SC"/>
                <a:sym typeface="Amatic SC"/>
              </a:rPr>
              <a:t>IFFERENT NEEDS</a:t>
            </a:r>
            <a:endParaRPr sz="3000">
              <a:solidFill>
                <a:srgbClr val="6AA84F"/>
              </a:solidFill>
              <a:latin typeface="Amatic SC"/>
              <a:ea typeface="Amatic SC"/>
              <a:cs typeface="Amatic SC"/>
              <a:sym typeface="Amatic SC"/>
            </a:endParaRPr>
          </a:p>
        </p:txBody>
      </p:sp>
      <p:sp>
        <p:nvSpPr>
          <p:cNvPr id="387" name="Google Shape;387;p39"/>
          <p:cNvSpPr/>
          <p:nvPr/>
        </p:nvSpPr>
        <p:spPr>
          <a:xfrm flipH="1" rot="10800000">
            <a:off x="2666675" y="3659200"/>
            <a:ext cx="5901300" cy="1390800"/>
          </a:xfrm>
          <a:prstGeom prst="wedgeRoundRectCallout">
            <a:avLst>
              <a:gd fmla="val -59668" name="adj1"/>
              <a:gd fmla="val -2710" name="adj2"/>
              <a:gd fmla="val 0" name="adj3"/>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388" name="Google Shape;388;p39"/>
          <p:cNvSpPr txBox="1"/>
          <p:nvPr>
            <p:ph type="title"/>
          </p:nvPr>
        </p:nvSpPr>
        <p:spPr>
          <a:xfrm>
            <a:off x="2049375" y="3722600"/>
            <a:ext cx="6288000" cy="11817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sz="1100"/>
              <a:t>“It would have been cool to be able to select two people and observe their conversation and just watch … As a person that doesn’t know much Chinese, I feel like I learn a lot from just </a:t>
            </a:r>
            <a:r>
              <a:rPr b="1" lang="en" sz="1100"/>
              <a:t>observing and then imitating</a:t>
            </a:r>
            <a:r>
              <a:rPr lang="en" sz="1100"/>
              <a:t>”</a:t>
            </a:r>
            <a:endParaRPr sz="1100"/>
          </a:p>
          <a:p>
            <a:pPr indent="-298450" lvl="1" marL="914400" rtl="0" algn="l">
              <a:lnSpc>
                <a:spcPct val="115000"/>
              </a:lnSpc>
              <a:spcBef>
                <a:spcPts val="0"/>
              </a:spcBef>
              <a:spcAft>
                <a:spcPts val="0"/>
              </a:spcAft>
              <a:buSzPts val="1100"/>
              <a:buChar char="○"/>
            </a:pPr>
            <a:r>
              <a:rPr lang="en" sz="1100"/>
              <a:t>“I think it’d be great if I can see </a:t>
            </a:r>
            <a:r>
              <a:rPr b="1" lang="en" sz="1100"/>
              <a:t>real-time feedback </a:t>
            </a:r>
            <a:r>
              <a:rPr lang="en" sz="1100"/>
              <a:t>on the transcript where I made mistakes or if it offers me some suggestions so that I can express myself better and incorporate the feedback.”</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2" name="Shape 392"/>
        <p:cNvGrpSpPr/>
        <p:nvPr/>
      </p:nvGrpSpPr>
      <p:grpSpPr>
        <a:xfrm>
          <a:off x="0" y="0"/>
          <a:ext cx="0" cy="0"/>
          <a:chOff x="0" y="0"/>
          <a:chExt cx="0" cy="0"/>
        </a:xfrm>
      </p:grpSpPr>
      <p:sp>
        <p:nvSpPr>
          <p:cNvPr id="393" name="Google Shape;393;p40"/>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Full</a:t>
            </a:r>
            <a:endParaRPr sz="4800">
              <a:latin typeface="Amatic SC"/>
              <a:ea typeface="Amatic SC"/>
              <a:cs typeface="Amatic SC"/>
              <a:sym typeface="Amatic SC"/>
            </a:endParaRPr>
          </a:p>
          <a:p>
            <a:pPr indent="0" lvl="0" marL="0" rtl="0" algn="l">
              <a:spcBef>
                <a:spcPts val="0"/>
              </a:spcBef>
              <a:spcAft>
                <a:spcPts val="0"/>
              </a:spcAft>
              <a:buNone/>
            </a:pPr>
            <a:r>
              <a:rPr lang="en" sz="4800">
                <a:latin typeface="Amatic SC"/>
                <a:ea typeface="Amatic SC"/>
                <a:cs typeface="Amatic SC"/>
                <a:sym typeface="Amatic SC"/>
              </a:rPr>
              <a:t>Prototype</a:t>
            </a:r>
            <a:endParaRPr sz="4800">
              <a:latin typeface="Amatic SC"/>
              <a:ea typeface="Amatic SC"/>
              <a:cs typeface="Amatic SC"/>
              <a:sym typeface="Amatic SC"/>
            </a:endParaRPr>
          </a:p>
          <a:p>
            <a:pPr indent="0" lvl="0" marL="0" rtl="0" algn="l">
              <a:spcBef>
                <a:spcPts val="0"/>
              </a:spcBef>
              <a:spcAft>
                <a:spcPts val="0"/>
              </a:spcAft>
              <a:buNone/>
            </a:pPr>
            <a:r>
              <a:rPr lang="en" sz="4800">
                <a:latin typeface="Amatic SC"/>
                <a:ea typeface="Amatic SC"/>
                <a:cs typeface="Amatic SC"/>
                <a:sym typeface="Amatic SC"/>
              </a:rPr>
              <a:t>(Appendix)</a:t>
            </a:r>
            <a:endParaRPr sz="4800">
              <a:latin typeface="Amatic SC"/>
              <a:ea typeface="Amatic SC"/>
              <a:cs typeface="Amatic SC"/>
              <a:sym typeface="Amatic SC"/>
            </a:endParaRPr>
          </a:p>
        </p:txBody>
      </p:sp>
      <p:grpSp>
        <p:nvGrpSpPr>
          <p:cNvPr id="394" name="Google Shape;394;p40"/>
          <p:cNvGrpSpPr/>
          <p:nvPr/>
        </p:nvGrpSpPr>
        <p:grpSpPr>
          <a:xfrm>
            <a:off x="8363226" y="11"/>
            <a:ext cx="704961" cy="707541"/>
            <a:chOff x="6654650" y="3665275"/>
            <a:chExt cx="409100" cy="409125"/>
          </a:xfrm>
        </p:grpSpPr>
        <p:sp>
          <p:nvSpPr>
            <p:cNvPr id="395" name="Google Shape;395;p40"/>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 name="Google Shape;397;p40"/>
          <p:cNvPicPr preferRelativeResize="0"/>
          <p:nvPr/>
        </p:nvPicPr>
        <p:blipFill rotWithShape="1">
          <a:blip r:embed="rId3">
            <a:alphaModFix/>
          </a:blip>
          <a:srcRect b="2627" l="1632" r="0" t="12353"/>
          <a:stretch/>
        </p:blipFill>
        <p:spPr>
          <a:xfrm>
            <a:off x="2288825" y="755425"/>
            <a:ext cx="6435203" cy="41717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6964"/>
                </a:solidFill>
                <a:latin typeface="Amatic SC"/>
                <a:ea typeface="Amatic SC"/>
                <a:cs typeface="Amatic SC"/>
                <a:sym typeface="Amatic SC"/>
              </a:rPr>
              <a:t>Problems</a:t>
            </a:r>
            <a:endParaRPr sz="4800">
              <a:solidFill>
                <a:srgbClr val="FF6964"/>
              </a:solidFill>
              <a:latin typeface="Amatic SC"/>
              <a:ea typeface="Amatic SC"/>
              <a:cs typeface="Amatic SC"/>
              <a:sym typeface="Amatic SC"/>
            </a:endParaRPr>
          </a:p>
        </p:txBody>
      </p:sp>
      <p:sp>
        <p:nvSpPr>
          <p:cNvPr id="103" name="Google Shape;103;p15"/>
          <p:cNvSpPr/>
          <p:nvPr/>
        </p:nvSpPr>
        <p:spPr>
          <a:xfrm>
            <a:off x="527700" y="1792125"/>
            <a:ext cx="8167500" cy="2988600"/>
          </a:xfrm>
          <a:prstGeom prst="wedgeRoundRectCallout">
            <a:avLst>
              <a:gd fmla="val -39845" name="adj1"/>
              <a:gd fmla="val -68298" name="adj2"/>
              <a:gd fmla="val 0" name="adj3"/>
            </a:avLst>
          </a:prstGeom>
          <a:no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5"/>
          <p:cNvPicPr preferRelativeResize="0"/>
          <p:nvPr/>
        </p:nvPicPr>
        <p:blipFill>
          <a:blip r:embed="rId3">
            <a:alphaModFix amt="30000"/>
          </a:blip>
          <a:stretch>
            <a:fillRect/>
          </a:stretch>
        </p:blipFill>
        <p:spPr>
          <a:xfrm>
            <a:off x="2044000" y="565750"/>
            <a:ext cx="572700" cy="572700"/>
          </a:xfrm>
          <a:prstGeom prst="rect">
            <a:avLst/>
          </a:prstGeom>
          <a:noFill/>
          <a:ln>
            <a:noFill/>
          </a:ln>
        </p:spPr>
      </p:pic>
      <p:sp>
        <p:nvSpPr>
          <p:cNvPr id="105" name="Google Shape;105;p15"/>
          <p:cNvSpPr txBox="1"/>
          <p:nvPr/>
        </p:nvSpPr>
        <p:spPr>
          <a:xfrm>
            <a:off x="925650" y="1896675"/>
            <a:ext cx="7807200" cy="30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matic SC"/>
                <a:ea typeface="Amatic SC"/>
                <a:cs typeface="Amatic SC"/>
                <a:sym typeface="Amatic SC"/>
              </a:rPr>
              <a:t>The natural goal for learning a new l</a:t>
            </a:r>
            <a:r>
              <a:rPr lang="en" sz="2400">
                <a:solidFill>
                  <a:schemeClr val="dk1"/>
                </a:solidFill>
                <a:latin typeface="Amatic SC"/>
                <a:ea typeface="Amatic SC"/>
                <a:cs typeface="Amatic SC"/>
                <a:sym typeface="Amatic SC"/>
              </a:rPr>
              <a:t>anguage is connection and communication, </a:t>
            </a:r>
            <a:r>
              <a:rPr lang="en" sz="2400">
                <a:latin typeface="Amatic SC"/>
                <a:ea typeface="Amatic SC"/>
                <a:cs typeface="Amatic SC"/>
                <a:sym typeface="Amatic SC"/>
              </a:rPr>
              <a:t>but traditional language learning methods focus on the means to and end, and not the end goal itself. </a:t>
            </a:r>
            <a:r>
              <a:rPr b="1" lang="en" sz="2400">
                <a:latin typeface="Amatic SC"/>
                <a:ea typeface="Amatic SC"/>
                <a:cs typeface="Amatic SC"/>
                <a:sym typeface="Amatic SC"/>
              </a:rPr>
              <a:t>practicing a </a:t>
            </a:r>
            <a:r>
              <a:rPr b="1" lang="en" sz="2400">
                <a:latin typeface="Amatic SC"/>
                <a:ea typeface="Amatic SC"/>
                <a:cs typeface="Amatic SC"/>
                <a:sym typeface="Amatic SC"/>
              </a:rPr>
              <a:t>foreign language becomes tedious because intrinsic motivations are too abstract. </a:t>
            </a:r>
            <a:endParaRPr b="1" sz="2400">
              <a:latin typeface="Amatic SC"/>
              <a:ea typeface="Amatic SC"/>
              <a:cs typeface="Amatic SC"/>
              <a:sym typeface="Amatic SC"/>
            </a:endParaRPr>
          </a:p>
          <a:p>
            <a:pPr indent="0" lvl="0" marL="0" rtl="0" algn="l">
              <a:spcBef>
                <a:spcPts val="0"/>
              </a:spcBef>
              <a:spcAft>
                <a:spcPts val="0"/>
              </a:spcAft>
              <a:buNone/>
            </a:pPr>
            <a:r>
              <a:t/>
            </a:r>
            <a:endParaRPr sz="2400">
              <a:latin typeface="Amatic SC"/>
              <a:ea typeface="Amatic SC"/>
              <a:cs typeface="Amatic SC"/>
              <a:sym typeface="Amatic SC"/>
            </a:endParaRPr>
          </a:p>
          <a:p>
            <a:pPr indent="0" lvl="0" marL="0" rtl="0" algn="l">
              <a:spcBef>
                <a:spcPts val="0"/>
              </a:spcBef>
              <a:spcAft>
                <a:spcPts val="0"/>
              </a:spcAft>
              <a:buNone/>
            </a:pPr>
            <a:r>
              <a:rPr lang="en" sz="2400">
                <a:latin typeface="Amatic SC"/>
                <a:ea typeface="Amatic SC"/>
                <a:cs typeface="Amatic SC"/>
                <a:sym typeface="Amatic SC"/>
              </a:rPr>
              <a:t>practicing with traditional methods (i.e. classes and apps) leaves users </a:t>
            </a:r>
            <a:r>
              <a:rPr b="1" lang="en" sz="2400">
                <a:latin typeface="Amatic SC"/>
                <a:ea typeface="Amatic SC"/>
                <a:cs typeface="Amatic SC"/>
                <a:sym typeface="Amatic SC"/>
              </a:rPr>
              <a:t>underprepared for real-world interactions, which leads to embarrassment and miscommunication.</a:t>
            </a:r>
            <a:r>
              <a:rPr lang="en" sz="2400">
                <a:latin typeface="Amatic SC"/>
                <a:ea typeface="Amatic SC"/>
                <a:cs typeface="Amatic SC"/>
                <a:sym typeface="Amatic SC"/>
              </a:rPr>
              <a:t>     </a:t>
            </a:r>
            <a:endParaRPr sz="2400">
              <a:latin typeface="Amatic SC"/>
              <a:ea typeface="Amatic SC"/>
              <a:cs typeface="Amatic SC"/>
              <a:sym typeface="Amatic S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6964"/>
                </a:solidFill>
                <a:latin typeface="Amatic SC"/>
                <a:ea typeface="Amatic SC"/>
                <a:cs typeface="Amatic SC"/>
                <a:sym typeface="Amatic SC"/>
              </a:rPr>
              <a:t>Solution</a:t>
            </a:r>
            <a:endParaRPr sz="4800">
              <a:solidFill>
                <a:srgbClr val="FF6964"/>
              </a:solidFill>
              <a:latin typeface="Amatic SC"/>
              <a:ea typeface="Amatic SC"/>
              <a:cs typeface="Amatic SC"/>
              <a:sym typeface="Amatic SC"/>
            </a:endParaRPr>
          </a:p>
        </p:txBody>
      </p:sp>
      <p:sp>
        <p:nvSpPr>
          <p:cNvPr id="111" name="Google Shape;111;p16"/>
          <p:cNvSpPr/>
          <p:nvPr/>
        </p:nvSpPr>
        <p:spPr>
          <a:xfrm>
            <a:off x="887900" y="1792125"/>
            <a:ext cx="7807200" cy="2988600"/>
          </a:xfrm>
          <a:prstGeom prst="wedgeRoundRectCallout">
            <a:avLst>
              <a:gd fmla="val -39845" name="adj1"/>
              <a:gd fmla="val -68298" name="adj2"/>
              <a:gd fmla="val 0" name="adj3"/>
            </a:avLst>
          </a:prstGeom>
          <a:no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6"/>
          <p:cNvPicPr preferRelativeResize="0"/>
          <p:nvPr/>
        </p:nvPicPr>
        <p:blipFill>
          <a:blip r:embed="rId3">
            <a:alphaModFix/>
          </a:blip>
          <a:stretch>
            <a:fillRect/>
          </a:stretch>
        </p:blipFill>
        <p:spPr>
          <a:xfrm>
            <a:off x="5436650" y="559975"/>
            <a:ext cx="2835450" cy="2835450"/>
          </a:xfrm>
          <a:prstGeom prst="rect">
            <a:avLst/>
          </a:prstGeom>
          <a:noFill/>
          <a:ln>
            <a:noFill/>
          </a:ln>
        </p:spPr>
      </p:pic>
      <p:sp>
        <p:nvSpPr>
          <p:cNvPr id="113" name="Google Shape;113;p16"/>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6086375" y="20473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7409825" y="5121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6"/>
          <p:cNvPicPr preferRelativeResize="0"/>
          <p:nvPr/>
        </p:nvPicPr>
        <p:blipFill>
          <a:blip r:embed="rId4">
            <a:alphaModFix amt="30000"/>
          </a:blip>
          <a:stretch>
            <a:fillRect/>
          </a:stretch>
        </p:blipFill>
        <p:spPr>
          <a:xfrm>
            <a:off x="2097325" y="559975"/>
            <a:ext cx="572700" cy="572700"/>
          </a:xfrm>
          <a:prstGeom prst="rect">
            <a:avLst/>
          </a:prstGeom>
          <a:noFill/>
          <a:ln>
            <a:noFill/>
          </a:ln>
        </p:spPr>
      </p:pic>
      <p:sp>
        <p:nvSpPr>
          <p:cNvPr id="119" name="Google Shape;119;p16"/>
          <p:cNvSpPr txBox="1"/>
          <p:nvPr/>
        </p:nvSpPr>
        <p:spPr>
          <a:xfrm>
            <a:off x="978575" y="2349800"/>
            <a:ext cx="7807200" cy="20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latin typeface="Amatic SC"/>
                <a:ea typeface="Amatic SC"/>
                <a:cs typeface="Amatic SC"/>
                <a:sym typeface="Amatic SC"/>
              </a:rPr>
              <a:t>MultiVerse</a:t>
            </a:r>
            <a:endParaRPr sz="4800">
              <a:solidFill>
                <a:schemeClr val="dk1"/>
              </a:solidFill>
              <a:latin typeface="Amatic SC"/>
              <a:ea typeface="Amatic SC"/>
              <a:cs typeface="Amatic SC"/>
              <a:sym typeface="Amatic SC"/>
            </a:endParaRPr>
          </a:p>
          <a:p>
            <a:pPr indent="0" lvl="0" marL="0" rtl="0" algn="l">
              <a:spcBef>
                <a:spcPts val="0"/>
              </a:spcBef>
              <a:spcAft>
                <a:spcPts val="0"/>
              </a:spcAft>
              <a:buNone/>
            </a:pPr>
            <a:r>
              <a:rPr lang="en" sz="3000">
                <a:solidFill>
                  <a:schemeClr val="dk1"/>
                </a:solidFill>
                <a:latin typeface="Amatic SC"/>
                <a:ea typeface="Amatic SC"/>
                <a:cs typeface="Amatic SC"/>
                <a:sym typeface="Amatic SC"/>
              </a:rPr>
              <a:t>A VR world that immerses a user in </a:t>
            </a:r>
            <a:r>
              <a:rPr b="1" lang="en" sz="3000">
                <a:solidFill>
                  <a:schemeClr val="dk1"/>
                </a:solidFill>
                <a:latin typeface="Amatic SC"/>
                <a:ea typeface="Amatic SC"/>
                <a:cs typeface="Amatic SC"/>
                <a:sym typeface="Amatic SC"/>
              </a:rPr>
              <a:t>realistic</a:t>
            </a:r>
            <a:r>
              <a:rPr lang="en" sz="3000">
                <a:solidFill>
                  <a:schemeClr val="dk1"/>
                </a:solidFill>
                <a:latin typeface="Amatic SC"/>
                <a:ea typeface="Amatic SC"/>
                <a:cs typeface="Amatic SC"/>
                <a:sym typeface="Amatic SC"/>
              </a:rPr>
              <a:t>, </a:t>
            </a:r>
            <a:r>
              <a:rPr b="1" lang="en" sz="3000">
                <a:solidFill>
                  <a:schemeClr val="dk1"/>
                </a:solidFill>
                <a:latin typeface="Amatic SC"/>
                <a:ea typeface="Amatic SC"/>
                <a:cs typeface="Amatic SC"/>
                <a:sym typeface="Amatic SC"/>
              </a:rPr>
              <a:t>culturally aware</a:t>
            </a:r>
            <a:r>
              <a:rPr lang="en" sz="3000">
                <a:solidFill>
                  <a:schemeClr val="dk1"/>
                </a:solidFill>
                <a:latin typeface="Amatic SC"/>
                <a:ea typeface="Amatic SC"/>
                <a:cs typeface="Amatic SC"/>
                <a:sym typeface="Amatic SC"/>
              </a:rPr>
              <a:t>, </a:t>
            </a:r>
            <a:r>
              <a:rPr lang="en" sz="3000">
                <a:solidFill>
                  <a:schemeClr val="dk1"/>
                </a:solidFill>
                <a:latin typeface="Amatic SC"/>
                <a:ea typeface="Amatic SC"/>
                <a:cs typeface="Amatic SC"/>
                <a:sym typeface="Amatic SC"/>
              </a:rPr>
              <a:t>scenarios</a:t>
            </a:r>
            <a:r>
              <a:rPr lang="en" sz="3000">
                <a:solidFill>
                  <a:schemeClr val="dk1"/>
                </a:solidFill>
                <a:latin typeface="Amatic SC"/>
                <a:ea typeface="Amatic SC"/>
                <a:cs typeface="Amatic SC"/>
                <a:sym typeface="Amatic SC"/>
              </a:rPr>
              <a:t> that evoke nuanced and goal-oriented learning experiences</a:t>
            </a:r>
            <a:r>
              <a:rPr lang="en" sz="4800">
                <a:solidFill>
                  <a:schemeClr val="dk1"/>
                </a:solidFill>
                <a:latin typeface="Amatic SC"/>
                <a:ea typeface="Amatic SC"/>
                <a:cs typeface="Amatic SC"/>
                <a:sym typeface="Amatic SC"/>
              </a:rPr>
              <a:t> </a:t>
            </a:r>
            <a:endParaRPr sz="4800">
              <a:solidFill>
                <a:schemeClr val="dk1"/>
              </a:solidFill>
              <a:latin typeface="Amatic SC"/>
              <a:ea typeface="Amatic SC"/>
              <a:cs typeface="Amatic SC"/>
              <a:sym typeface="Amatic SC"/>
            </a:endParaRPr>
          </a:p>
        </p:txBody>
      </p:sp>
      <p:pic>
        <p:nvPicPr>
          <p:cNvPr descr="Image result for french flag icon" id="120" name="Google Shape;120;p16"/>
          <p:cNvPicPr preferRelativeResize="0"/>
          <p:nvPr/>
        </p:nvPicPr>
        <p:blipFill>
          <a:blip r:embed="rId5">
            <a:alphaModFix/>
          </a:blip>
          <a:stretch>
            <a:fillRect/>
          </a:stretch>
        </p:blipFill>
        <p:spPr>
          <a:xfrm>
            <a:off x="7603300" y="817400"/>
            <a:ext cx="308323" cy="205800"/>
          </a:xfrm>
          <a:prstGeom prst="rect">
            <a:avLst/>
          </a:prstGeom>
          <a:noFill/>
          <a:ln>
            <a:noFill/>
          </a:ln>
        </p:spPr>
      </p:pic>
      <p:pic>
        <p:nvPicPr>
          <p:cNvPr descr="Image result for canadian flag icon" id="121" name="Google Shape;121;p16"/>
          <p:cNvPicPr preferRelativeResize="0"/>
          <p:nvPr/>
        </p:nvPicPr>
        <p:blipFill>
          <a:blip r:embed="rId6">
            <a:alphaModFix/>
          </a:blip>
          <a:stretch>
            <a:fillRect/>
          </a:stretch>
        </p:blipFill>
        <p:spPr>
          <a:xfrm>
            <a:off x="6037125" y="744001"/>
            <a:ext cx="411629" cy="205800"/>
          </a:xfrm>
          <a:prstGeom prst="rect">
            <a:avLst/>
          </a:prstGeom>
          <a:noFill/>
          <a:ln>
            <a:noFill/>
          </a:ln>
        </p:spPr>
      </p:pic>
      <p:pic>
        <p:nvPicPr>
          <p:cNvPr descr="Image result for brazil flag icon" id="122" name="Google Shape;122;p16"/>
          <p:cNvPicPr preferRelativeResize="0"/>
          <p:nvPr/>
        </p:nvPicPr>
        <p:blipFill>
          <a:blip r:embed="rId7">
            <a:alphaModFix/>
          </a:blip>
          <a:stretch>
            <a:fillRect/>
          </a:stretch>
        </p:blipFill>
        <p:spPr>
          <a:xfrm>
            <a:off x="6448750" y="2104347"/>
            <a:ext cx="308325" cy="215818"/>
          </a:xfrm>
          <a:prstGeom prst="rect">
            <a:avLst/>
          </a:prstGeom>
          <a:noFill/>
          <a:ln>
            <a:noFill/>
          </a:ln>
        </p:spPr>
      </p:pic>
      <p:pic>
        <p:nvPicPr>
          <p:cNvPr descr="Image result for egyption flag" id="123" name="Google Shape;123;p16"/>
          <p:cNvPicPr preferRelativeResize="0"/>
          <p:nvPr/>
        </p:nvPicPr>
        <p:blipFill>
          <a:blip r:embed="rId8">
            <a:alphaModFix/>
          </a:blip>
          <a:stretch>
            <a:fillRect/>
          </a:stretch>
        </p:blipFill>
        <p:spPr>
          <a:xfrm>
            <a:off x="8029942" y="1365775"/>
            <a:ext cx="281700" cy="187804"/>
          </a:xfrm>
          <a:prstGeom prst="rect">
            <a:avLst/>
          </a:prstGeom>
          <a:noFill/>
          <a:ln>
            <a:noFill/>
          </a:ln>
        </p:spPr>
      </p:pic>
      <p:grpSp>
        <p:nvGrpSpPr>
          <p:cNvPr id="124" name="Google Shape;124;p16"/>
          <p:cNvGrpSpPr/>
          <p:nvPr/>
        </p:nvGrpSpPr>
        <p:grpSpPr>
          <a:xfrm rot="-1425379">
            <a:off x="5062292" y="2021354"/>
            <a:ext cx="381514" cy="381827"/>
            <a:chOff x="570875" y="4322250"/>
            <a:chExt cx="443300" cy="443325"/>
          </a:xfrm>
        </p:grpSpPr>
        <p:sp>
          <p:nvSpPr>
            <p:cNvPr id="125" name="Google Shape;125;p16"/>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Concept </a:t>
            </a:r>
            <a:r>
              <a:rPr lang="en" sz="4800">
                <a:latin typeface="Amatic SC"/>
                <a:ea typeface="Amatic SC"/>
                <a:cs typeface="Amatic SC"/>
                <a:sym typeface="Amatic SC"/>
              </a:rPr>
              <a:t>Sketches</a:t>
            </a:r>
            <a:endParaRPr sz="4800">
              <a:latin typeface="Amatic SC"/>
              <a:ea typeface="Amatic SC"/>
              <a:cs typeface="Amatic SC"/>
              <a:sym typeface="Amatic SC"/>
            </a:endParaRPr>
          </a:p>
        </p:txBody>
      </p:sp>
      <p:pic>
        <p:nvPicPr>
          <p:cNvPr id="134" name="Google Shape;134;p17"/>
          <p:cNvPicPr preferRelativeResize="0"/>
          <p:nvPr/>
        </p:nvPicPr>
        <p:blipFill rotWithShape="1">
          <a:blip r:embed="rId3">
            <a:alphaModFix/>
          </a:blip>
          <a:srcRect b="11157" l="5305" r="4302" t="6313"/>
          <a:stretch/>
        </p:blipFill>
        <p:spPr>
          <a:xfrm>
            <a:off x="1522663" y="1493400"/>
            <a:ext cx="2786600" cy="3392399"/>
          </a:xfrm>
          <a:prstGeom prst="rect">
            <a:avLst/>
          </a:prstGeom>
          <a:noFill/>
          <a:ln>
            <a:noFill/>
          </a:ln>
        </p:spPr>
      </p:pic>
      <p:grpSp>
        <p:nvGrpSpPr>
          <p:cNvPr id="135" name="Google Shape;135;p17"/>
          <p:cNvGrpSpPr/>
          <p:nvPr/>
        </p:nvGrpSpPr>
        <p:grpSpPr>
          <a:xfrm>
            <a:off x="8127351" y="309686"/>
            <a:ext cx="704961" cy="707541"/>
            <a:chOff x="6654650" y="3665275"/>
            <a:chExt cx="409100" cy="409125"/>
          </a:xfrm>
        </p:grpSpPr>
        <p:sp>
          <p:nvSpPr>
            <p:cNvPr id="136" name="Google Shape;136;p17"/>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17"/>
          <p:cNvGrpSpPr/>
          <p:nvPr/>
        </p:nvGrpSpPr>
        <p:grpSpPr>
          <a:xfrm rot="1056926">
            <a:off x="470908" y="3881746"/>
            <a:ext cx="577294" cy="676327"/>
            <a:chOff x="570875" y="4322250"/>
            <a:chExt cx="443300" cy="443325"/>
          </a:xfrm>
        </p:grpSpPr>
        <p:sp>
          <p:nvSpPr>
            <p:cNvPr id="139" name="Google Shape;139;p17"/>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 name="Google Shape;143;p17"/>
          <p:cNvPicPr preferRelativeResize="0"/>
          <p:nvPr/>
        </p:nvPicPr>
        <p:blipFill>
          <a:blip r:embed="rId4">
            <a:alphaModFix amt="30000"/>
          </a:blip>
          <a:stretch>
            <a:fillRect/>
          </a:stretch>
        </p:blipFill>
        <p:spPr>
          <a:xfrm>
            <a:off x="3299275" y="630700"/>
            <a:ext cx="572700" cy="572700"/>
          </a:xfrm>
          <a:prstGeom prst="rect">
            <a:avLst/>
          </a:prstGeom>
          <a:noFill/>
          <a:ln>
            <a:noFill/>
          </a:ln>
        </p:spPr>
      </p:pic>
      <p:pic>
        <p:nvPicPr>
          <p:cNvPr id="144" name="Google Shape;144;p17"/>
          <p:cNvPicPr preferRelativeResize="0"/>
          <p:nvPr/>
        </p:nvPicPr>
        <p:blipFill rotWithShape="1">
          <a:blip r:embed="rId5">
            <a:alphaModFix/>
          </a:blip>
          <a:srcRect b="0" l="3727" r="3309" t="0"/>
          <a:stretch/>
        </p:blipFill>
        <p:spPr>
          <a:xfrm>
            <a:off x="4694951" y="257712"/>
            <a:ext cx="3226671" cy="4628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203425" y="43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Concept Sketches</a:t>
            </a:r>
            <a:endParaRPr sz="4800">
              <a:latin typeface="Amatic SC"/>
              <a:ea typeface="Amatic SC"/>
              <a:cs typeface="Amatic SC"/>
              <a:sym typeface="Amatic SC"/>
            </a:endParaRPr>
          </a:p>
        </p:txBody>
      </p:sp>
      <p:pic>
        <p:nvPicPr>
          <p:cNvPr id="150" name="Google Shape;150;p18"/>
          <p:cNvPicPr preferRelativeResize="0"/>
          <p:nvPr/>
        </p:nvPicPr>
        <p:blipFill>
          <a:blip r:embed="rId3">
            <a:alphaModFix amt="30000"/>
          </a:blip>
          <a:stretch>
            <a:fillRect/>
          </a:stretch>
        </p:blipFill>
        <p:spPr>
          <a:xfrm>
            <a:off x="3299275" y="630700"/>
            <a:ext cx="572700" cy="572700"/>
          </a:xfrm>
          <a:prstGeom prst="rect">
            <a:avLst/>
          </a:prstGeom>
          <a:noFill/>
          <a:ln>
            <a:noFill/>
          </a:ln>
        </p:spPr>
      </p:pic>
      <p:pic>
        <p:nvPicPr>
          <p:cNvPr id="151" name="Google Shape;151;p18"/>
          <p:cNvPicPr preferRelativeResize="0"/>
          <p:nvPr/>
        </p:nvPicPr>
        <p:blipFill rotWithShape="1">
          <a:blip r:embed="rId4">
            <a:alphaModFix/>
          </a:blip>
          <a:srcRect b="54706" l="3446" r="29891" t="0"/>
          <a:stretch/>
        </p:blipFill>
        <p:spPr>
          <a:xfrm>
            <a:off x="49375" y="1242800"/>
            <a:ext cx="1917700" cy="1737328"/>
          </a:xfrm>
          <a:prstGeom prst="rect">
            <a:avLst/>
          </a:prstGeom>
          <a:noFill/>
          <a:ln>
            <a:noFill/>
          </a:ln>
        </p:spPr>
      </p:pic>
      <p:pic>
        <p:nvPicPr>
          <p:cNvPr id="152" name="Google Shape;152;p18"/>
          <p:cNvPicPr preferRelativeResize="0"/>
          <p:nvPr/>
        </p:nvPicPr>
        <p:blipFill rotWithShape="1">
          <a:blip r:embed="rId5">
            <a:alphaModFix/>
          </a:blip>
          <a:srcRect b="4172" l="2579" r="8150" t="2264"/>
          <a:stretch/>
        </p:blipFill>
        <p:spPr>
          <a:xfrm>
            <a:off x="4807738" y="106650"/>
            <a:ext cx="1917700" cy="2679849"/>
          </a:xfrm>
          <a:prstGeom prst="rect">
            <a:avLst/>
          </a:prstGeom>
          <a:noFill/>
          <a:ln>
            <a:noFill/>
          </a:ln>
        </p:spPr>
      </p:pic>
      <p:pic>
        <p:nvPicPr>
          <p:cNvPr id="153" name="Google Shape;153;p18"/>
          <p:cNvPicPr preferRelativeResize="0"/>
          <p:nvPr/>
        </p:nvPicPr>
        <p:blipFill rotWithShape="1">
          <a:blip r:embed="rId6">
            <a:alphaModFix/>
          </a:blip>
          <a:srcRect b="2723" l="5658" r="2489" t="0"/>
          <a:stretch/>
        </p:blipFill>
        <p:spPr>
          <a:xfrm>
            <a:off x="6979200" y="2176975"/>
            <a:ext cx="1995674" cy="2817824"/>
          </a:xfrm>
          <a:prstGeom prst="rect">
            <a:avLst/>
          </a:prstGeom>
          <a:noFill/>
          <a:ln>
            <a:noFill/>
          </a:ln>
        </p:spPr>
      </p:pic>
      <p:pic>
        <p:nvPicPr>
          <p:cNvPr id="154" name="Google Shape;154;p18"/>
          <p:cNvPicPr preferRelativeResize="0"/>
          <p:nvPr/>
        </p:nvPicPr>
        <p:blipFill rotWithShape="1">
          <a:blip r:embed="rId7">
            <a:alphaModFix/>
          </a:blip>
          <a:srcRect b="48956" l="4126" r="7331" t="2151"/>
          <a:stretch/>
        </p:blipFill>
        <p:spPr>
          <a:xfrm>
            <a:off x="2140600" y="2786500"/>
            <a:ext cx="3106850" cy="22872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19"/>
          <p:cNvPicPr preferRelativeResize="0"/>
          <p:nvPr/>
        </p:nvPicPr>
        <p:blipFill rotWithShape="1">
          <a:blip r:embed="rId3">
            <a:alphaModFix/>
          </a:blip>
          <a:srcRect b="27682" l="0" r="1681" t="2003"/>
          <a:stretch/>
        </p:blipFill>
        <p:spPr>
          <a:xfrm>
            <a:off x="0" y="0"/>
            <a:ext cx="5393687" cy="5143501"/>
          </a:xfrm>
          <a:prstGeom prst="rect">
            <a:avLst/>
          </a:prstGeom>
          <a:noFill/>
          <a:ln>
            <a:noFill/>
          </a:ln>
        </p:spPr>
      </p:pic>
      <p:pic>
        <p:nvPicPr>
          <p:cNvPr id="160" name="Google Shape;160;p19"/>
          <p:cNvPicPr preferRelativeResize="0"/>
          <p:nvPr/>
        </p:nvPicPr>
        <p:blipFill rotWithShape="1">
          <a:blip r:embed="rId4">
            <a:alphaModFix/>
          </a:blip>
          <a:srcRect b="0" l="2219" r="0" t="0"/>
          <a:stretch/>
        </p:blipFill>
        <p:spPr>
          <a:xfrm>
            <a:off x="5372049" y="0"/>
            <a:ext cx="3771951" cy="5143501"/>
          </a:xfrm>
          <a:prstGeom prst="rect">
            <a:avLst/>
          </a:prstGeom>
          <a:noFill/>
          <a:ln>
            <a:noFill/>
          </a:ln>
        </p:spPr>
      </p:pic>
      <p:sp>
        <p:nvSpPr>
          <p:cNvPr id="161" name="Google Shape;161;p19"/>
          <p:cNvSpPr/>
          <p:nvPr/>
        </p:nvSpPr>
        <p:spPr>
          <a:xfrm>
            <a:off x="-9300" y="1553450"/>
            <a:ext cx="2567400" cy="759000"/>
          </a:xfrm>
          <a:prstGeom prst="rect">
            <a:avLst/>
          </a:prstGeom>
          <a:solidFill>
            <a:srgbClr val="EEEEEE">
              <a:alpha val="4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ph type="title"/>
          </p:nvPr>
        </p:nvSpPr>
        <p:spPr>
          <a:xfrm>
            <a:off x="-91900" y="1352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rgbClr val="00BEEF"/>
                </a:solidFill>
                <a:latin typeface="Amatic SC"/>
                <a:ea typeface="Amatic SC"/>
                <a:cs typeface="Amatic SC"/>
                <a:sym typeface="Amatic SC"/>
              </a:rPr>
              <a:t>UI Sketches</a:t>
            </a:r>
            <a:endParaRPr sz="6000" u="sng">
              <a:solidFill>
                <a:srgbClr val="00BEEF"/>
              </a:solidFill>
              <a:latin typeface="Amatic SC"/>
              <a:ea typeface="Amatic SC"/>
              <a:cs typeface="Amatic SC"/>
              <a:sym typeface="Amatic SC"/>
            </a:endParaRPr>
          </a:p>
        </p:txBody>
      </p:sp>
      <p:cxnSp>
        <p:nvCxnSpPr>
          <p:cNvPr id="163" name="Google Shape;163;p19"/>
          <p:cNvCxnSpPr>
            <a:endCxn id="164" idx="0"/>
          </p:cNvCxnSpPr>
          <p:nvPr/>
        </p:nvCxnSpPr>
        <p:spPr>
          <a:xfrm>
            <a:off x="2837250" y="1242650"/>
            <a:ext cx="729000" cy="255000"/>
          </a:xfrm>
          <a:prstGeom prst="straightConnector1">
            <a:avLst/>
          </a:prstGeom>
          <a:noFill/>
          <a:ln cap="flat" cmpd="sng" w="9525">
            <a:solidFill>
              <a:srgbClr val="00BEEF"/>
            </a:solidFill>
            <a:prstDash val="solid"/>
            <a:round/>
            <a:headEnd len="med" w="med" type="triangle"/>
            <a:tailEnd len="med" w="med" type="none"/>
          </a:ln>
        </p:spPr>
      </p:cxnSp>
      <p:sp>
        <p:nvSpPr>
          <p:cNvPr id="165" name="Google Shape;165;p19"/>
          <p:cNvSpPr/>
          <p:nvPr/>
        </p:nvSpPr>
        <p:spPr>
          <a:xfrm>
            <a:off x="2766300" y="1454700"/>
            <a:ext cx="1354500" cy="1069800"/>
          </a:xfrm>
          <a:prstGeom prst="rect">
            <a:avLst/>
          </a:prstGeom>
          <a:solidFill>
            <a:srgbClr val="EEEEEE">
              <a:alpha val="4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nvSpPr>
        <p:spPr>
          <a:xfrm>
            <a:off x="2766300" y="1497650"/>
            <a:ext cx="1599900" cy="10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BEEF"/>
                </a:solidFill>
              </a:rPr>
              <a:t>User can either be an “expert” or learner in a </a:t>
            </a:r>
            <a:r>
              <a:rPr b="1" lang="en">
                <a:solidFill>
                  <a:srgbClr val="00BEEF"/>
                </a:solidFill>
              </a:rPr>
              <a:t>scenario</a:t>
            </a:r>
            <a:endParaRPr b="1">
              <a:solidFill>
                <a:srgbClr val="00BEE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grpSp>
        <p:nvGrpSpPr>
          <p:cNvPr id="170" name="Google Shape;170;p20"/>
          <p:cNvGrpSpPr/>
          <p:nvPr/>
        </p:nvGrpSpPr>
        <p:grpSpPr>
          <a:xfrm>
            <a:off x="6251450" y="0"/>
            <a:ext cx="2835450" cy="2883275"/>
            <a:chOff x="5436650" y="512150"/>
            <a:chExt cx="2835450" cy="2883275"/>
          </a:xfrm>
        </p:grpSpPr>
        <p:grpSp>
          <p:nvGrpSpPr>
            <p:cNvPr id="171" name="Google Shape;171;p20"/>
            <p:cNvGrpSpPr/>
            <p:nvPr/>
          </p:nvGrpSpPr>
          <p:grpSpPr>
            <a:xfrm>
              <a:off x="5436650" y="559975"/>
              <a:ext cx="2835450" cy="2835450"/>
              <a:chOff x="5436650" y="559975"/>
              <a:chExt cx="2835450" cy="2835450"/>
            </a:xfrm>
          </p:grpSpPr>
          <p:pic>
            <p:nvPicPr>
              <p:cNvPr id="172" name="Google Shape;172;p20"/>
              <p:cNvPicPr preferRelativeResize="0"/>
              <p:nvPr/>
            </p:nvPicPr>
            <p:blipFill>
              <a:blip r:embed="rId3">
                <a:alphaModFix/>
              </a:blip>
              <a:stretch>
                <a:fillRect/>
              </a:stretch>
            </p:blipFill>
            <p:spPr>
              <a:xfrm>
                <a:off x="5436650" y="559975"/>
                <a:ext cx="2835450" cy="2835450"/>
              </a:xfrm>
              <a:prstGeom prst="rect">
                <a:avLst/>
              </a:prstGeom>
              <a:noFill/>
              <a:ln>
                <a:noFill/>
              </a:ln>
            </p:spPr>
          </p:pic>
          <p:sp>
            <p:nvSpPr>
              <p:cNvPr id="173" name="Google Shape;173;p20"/>
              <p:cNvSpPr/>
              <p:nvPr/>
            </p:nvSpPr>
            <p:spPr>
              <a:xfrm>
                <a:off x="5554975" y="8662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0"/>
            <p:cNvSpPr/>
            <p:nvPr/>
          </p:nvSpPr>
          <p:spPr>
            <a:xfrm>
              <a:off x="6086375" y="20473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7321600" y="1430975"/>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7874650" y="23413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7409825" y="512150"/>
              <a:ext cx="281700" cy="205800"/>
            </a:xfrm>
            <a:prstGeom prst="wedgeRoundRectCallout">
              <a:avLst>
                <a:gd fmla="val -11555" name="adj1"/>
                <a:gd fmla="val 97328" name="adj2"/>
                <a:gd fmla="val 0" name="adj3"/>
              </a:avLst>
            </a:prstGeom>
            <a:solidFill>
              <a:srgbClr val="FF6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0"/>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matic SC"/>
                <a:ea typeface="Amatic SC"/>
                <a:cs typeface="Amatic SC"/>
                <a:sym typeface="Amatic SC"/>
              </a:rPr>
              <a:t>Design Selection Rationale</a:t>
            </a:r>
            <a:endParaRPr sz="4800">
              <a:latin typeface="Amatic SC"/>
              <a:ea typeface="Amatic SC"/>
              <a:cs typeface="Amatic SC"/>
              <a:sym typeface="Amatic SC"/>
            </a:endParaRPr>
          </a:p>
        </p:txBody>
      </p:sp>
      <p:sp>
        <p:nvSpPr>
          <p:cNvPr id="179" name="Google Shape;179;p20"/>
          <p:cNvSpPr/>
          <p:nvPr/>
        </p:nvSpPr>
        <p:spPr>
          <a:xfrm>
            <a:off x="311700" y="1325150"/>
            <a:ext cx="8424300" cy="3774900"/>
          </a:xfrm>
          <a:prstGeom prst="wedgeRoundRectCallout">
            <a:avLst>
              <a:gd fmla="val -34399" name="adj1"/>
              <a:gd fmla="val -56533" name="adj2"/>
              <a:gd fmla="val 0" name="adj3"/>
            </a:avLst>
          </a:prstGeom>
          <a:solidFill>
            <a:srgbClr val="FFFFFF"/>
          </a:solidFill>
          <a:ln cap="flat" cmpd="sng" w="9525">
            <a:solidFill>
              <a:srgbClr val="FF696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Avenir"/>
                <a:ea typeface="Avenir"/>
                <a:cs typeface="Avenir"/>
                <a:sym typeface="Avenir"/>
              </a:rPr>
              <a:t>multi</a:t>
            </a:r>
            <a:r>
              <a:rPr b="1" lang="en">
                <a:solidFill>
                  <a:srgbClr val="FF6964"/>
                </a:solidFill>
                <a:latin typeface="Avenir"/>
                <a:ea typeface="Avenir"/>
                <a:cs typeface="Avenir"/>
                <a:sym typeface="Avenir"/>
              </a:rPr>
              <a:t>V</a:t>
            </a:r>
            <a:r>
              <a:rPr b="1" lang="en">
                <a:solidFill>
                  <a:schemeClr val="dk1"/>
                </a:solidFill>
                <a:latin typeface="Avenir"/>
                <a:ea typeface="Avenir"/>
                <a:cs typeface="Avenir"/>
                <a:sym typeface="Avenir"/>
              </a:rPr>
              <a:t>e</a:t>
            </a:r>
            <a:r>
              <a:rPr b="1" lang="en">
                <a:solidFill>
                  <a:srgbClr val="00BEEF"/>
                </a:solidFill>
                <a:latin typeface="Avenir"/>
                <a:ea typeface="Avenir"/>
                <a:cs typeface="Avenir"/>
                <a:sym typeface="Avenir"/>
              </a:rPr>
              <a:t>R</a:t>
            </a:r>
            <a:r>
              <a:rPr b="1" lang="en">
                <a:solidFill>
                  <a:schemeClr val="dk1"/>
                </a:solidFill>
                <a:latin typeface="Avenir"/>
                <a:ea typeface="Avenir"/>
                <a:cs typeface="Avenir"/>
                <a:sym typeface="Avenir"/>
              </a:rPr>
              <a:t>se </a:t>
            </a:r>
            <a:endParaRPr b="1">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Pairs up language learners across languages (e.g., User 1 is native English speaker, learning Chinese, User 2 is native Chinese speaker, learning English)</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Practice simulated real-world tasks with real speakers of that language</a:t>
            </a:r>
            <a:endParaRPr>
              <a:solidFill>
                <a:schemeClr val="dk1"/>
              </a:solidFill>
              <a:latin typeface="Avenir"/>
              <a:ea typeface="Avenir"/>
              <a:cs typeface="Avenir"/>
              <a:sym typeface="Avenir"/>
            </a:endParaRPr>
          </a:p>
          <a:p>
            <a:pPr indent="-317500" lvl="1" marL="9144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Given a reward (in-game currency) to provide the task, pay currency to be the learner in the task</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Language support for pre-teaching vocabulary and phrases to use in the task</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AI language support for feedback during and after the task is finished: monitoring conversation/task</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Pros:</a:t>
            </a:r>
            <a:endParaRPr>
              <a:solidFill>
                <a:schemeClr val="dk1"/>
              </a:solidFill>
              <a:latin typeface="Avenir"/>
              <a:ea typeface="Avenir"/>
              <a:cs typeface="Avenir"/>
              <a:sym typeface="Avenir"/>
            </a:endParaRPr>
          </a:p>
          <a:p>
            <a:pPr indent="-317500" lvl="1" marL="9144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Real interactions in the target language with experts (native speakers)</a:t>
            </a:r>
            <a:endParaRPr>
              <a:solidFill>
                <a:schemeClr val="dk1"/>
              </a:solidFill>
              <a:latin typeface="Avenir"/>
              <a:ea typeface="Avenir"/>
              <a:cs typeface="Avenir"/>
              <a:sym typeface="Avenir"/>
            </a:endParaRPr>
          </a:p>
          <a:p>
            <a:pPr indent="-317500" lvl="1" marL="9144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No need to build out complicated intelligent tutor; interacting with other people instead</a:t>
            </a:r>
            <a:endParaRPr>
              <a:solidFill>
                <a:schemeClr val="dk1"/>
              </a:solidFill>
              <a:latin typeface="Avenir"/>
              <a:ea typeface="Avenir"/>
              <a:cs typeface="Avenir"/>
              <a:sym typeface="Avenir"/>
            </a:endParaRPr>
          </a:p>
          <a:p>
            <a:pPr indent="-317500" lvl="0" marL="4572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Cons:</a:t>
            </a:r>
            <a:endParaRPr>
              <a:solidFill>
                <a:schemeClr val="dk1"/>
              </a:solidFill>
              <a:latin typeface="Avenir"/>
              <a:ea typeface="Avenir"/>
              <a:cs typeface="Avenir"/>
              <a:sym typeface="Avenir"/>
            </a:endParaRPr>
          </a:p>
          <a:p>
            <a:pPr indent="-317500" lvl="1" marL="914400" rtl="0" algn="l">
              <a:lnSpc>
                <a:spcPct val="11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May be difficult to get a balance of users with matching native/target languages</a:t>
            </a:r>
            <a:endParaRPr>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37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u="sng">
                <a:solidFill>
                  <a:srgbClr val="00BEEF"/>
                </a:solidFill>
                <a:latin typeface="Amatic SC"/>
                <a:ea typeface="Amatic SC"/>
                <a:cs typeface="Amatic SC"/>
                <a:sym typeface="Amatic SC"/>
              </a:rPr>
              <a:t>UI Sketches</a:t>
            </a:r>
            <a:endParaRPr sz="4800" u="sng">
              <a:solidFill>
                <a:srgbClr val="00BEEF"/>
              </a:solidFill>
              <a:latin typeface="Amatic SC"/>
              <a:ea typeface="Amatic SC"/>
              <a:cs typeface="Amatic SC"/>
              <a:sym typeface="Amatic SC"/>
            </a:endParaRPr>
          </a:p>
        </p:txBody>
      </p:sp>
      <p:pic>
        <p:nvPicPr>
          <p:cNvPr id="185" name="Google Shape;185;p21"/>
          <p:cNvPicPr preferRelativeResize="0"/>
          <p:nvPr/>
        </p:nvPicPr>
        <p:blipFill>
          <a:blip r:embed="rId3">
            <a:alphaModFix amt="30000"/>
          </a:blip>
          <a:stretch>
            <a:fillRect/>
          </a:stretch>
        </p:blipFill>
        <p:spPr>
          <a:xfrm>
            <a:off x="2391300" y="577350"/>
            <a:ext cx="572700" cy="572700"/>
          </a:xfrm>
          <a:prstGeom prst="rect">
            <a:avLst/>
          </a:prstGeom>
          <a:noFill/>
          <a:ln>
            <a:noFill/>
          </a:ln>
        </p:spPr>
      </p:pic>
      <p:pic>
        <p:nvPicPr>
          <p:cNvPr id="186" name="Google Shape;186;p21"/>
          <p:cNvPicPr preferRelativeResize="0"/>
          <p:nvPr/>
        </p:nvPicPr>
        <p:blipFill>
          <a:blip r:embed="rId4">
            <a:alphaModFix/>
          </a:blip>
          <a:stretch>
            <a:fillRect/>
          </a:stretch>
        </p:blipFill>
        <p:spPr>
          <a:xfrm>
            <a:off x="138275" y="1602100"/>
            <a:ext cx="4353119" cy="3264824"/>
          </a:xfrm>
          <a:prstGeom prst="rect">
            <a:avLst/>
          </a:prstGeom>
          <a:noFill/>
          <a:ln>
            <a:noFill/>
          </a:ln>
        </p:spPr>
      </p:pic>
      <p:pic>
        <p:nvPicPr>
          <p:cNvPr id="187" name="Google Shape;187;p21"/>
          <p:cNvPicPr preferRelativeResize="0"/>
          <p:nvPr/>
        </p:nvPicPr>
        <p:blipFill rotWithShape="1">
          <a:blip r:embed="rId5">
            <a:alphaModFix/>
          </a:blip>
          <a:srcRect b="0" l="4749" r="5636" t="0"/>
          <a:stretch/>
        </p:blipFill>
        <p:spPr>
          <a:xfrm>
            <a:off x="4718000" y="1602100"/>
            <a:ext cx="4114303" cy="34433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